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94" d="100"/>
          <a:sy n="94" d="100"/>
        </p:scale>
        <p:origin x="-3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109D2-126E-C14A-AC3B-897F5D16ED0B}" type="datetimeFigureOut">
              <a:rPr lang="en-US" smtClean="0"/>
              <a:t>10/4/16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22235-5617-9145-9543-4B97037F2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8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1E0133-1CC0-4147-8503-01D5BE7660E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907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088" y="1501485"/>
            <a:ext cx="8250388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572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47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45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14800"/>
            <a:ext cx="7772400" cy="16541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14601"/>
            <a:ext cx="7772400" cy="15240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86990"/>
            <a:ext cx="9144001" cy="258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3567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6567"/>
            <a:ext cx="4038600" cy="38587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99408"/>
            <a:ext cx="4038600" cy="3835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13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0051"/>
            <a:ext cx="8229600" cy="113680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873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98493"/>
            <a:ext cx="4040188" cy="2903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873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98493"/>
            <a:ext cx="4041775" cy="29036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7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688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54689"/>
            <a:ext cx="5111750" cy="45916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16738"/>
            <a:ext cx="3008313" cy="3429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573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1481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507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905001"/>
            <a:ext cx="8229600" cy="3810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48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1792288" y="794099"/>
            <a:ext cx="5486400" cy="4114800"/>
          </a:xfrm>
          <a:solidFill>
            <a:schemeClr val="bg2"/>
          </a:solidFill>
          <a:ln w="76200" cmpd="sng">
            <a:solidFill>
              <a:srgbClr val="FFFFFF"/>
            </a:solidFill>
            <a:miter lim="800000"/>
          </a:ln>
          <a:effectLst>
            <a:outerShdw blurRad="85725" dir="2700000" sx="101000" sy="101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7168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866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529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emf"/><Relationship Id="rId1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6144381"/>
            <a:ext cx="9144000" cy="71361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3425"/>
            <a:ext cx="8229600" cy="1353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2585"/>
            <a:ext cx="8229600" cy="3724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0109" y="6527889"/>
            <a:ext cx="39270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i="0" dirty="0" smtClean="0">
                <a:solidFill>
                  <a:schemeClr val="bg1"/>
                </a:solidFill>
                <a:latin typeface="Lucida Grande"/>
                <a:cs typeface="Lucida Grande"/>
              </a:rPr>
              <a:t>Copyright  ©American College of Nurse-Midwives Inc.  All Rights Reserved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468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38750" y="6315977"/>
            <a:ext cx="3981307" cy="47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4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8C99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ucida Grande"/>
          <a:ea typeface="+mn-ea"/>
          <a:cs typeface="Lucida Grand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rpc</a:t>
            </a:r>
            <a:r>
              <a:rPr lang="en-US" dirty="0" smtClean="0"/>
              <a:t> data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04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Metrics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28600" y="2171209"/>
            <a:ext cx="8458200" cy="3268464"/>
          </a:xfrm>
        </p:spPr>
        <p:txBody>
          <a:bodyPr/>
          <a:lstStyle/>
          <a:p>
            <a:r>
              <a:rPr lang="en-US" dirty="0" smtClean="0"/>
              <a:t>Outcome Measure: NTSV cesarean rate</a:t>
            </a:r>
          </a:p>
          <a:p>
            <a:r>
              <a:rPr lang="en-US" dirty="0" smtClean="0"/>
              <a:t>Balancing Measure: Apgars less than 7 at 5 min.</a:t>
            </a:r>
          </a:p>
          <a:p>
            <a:r>
              <a:rPr lang="en-US" dirty="0" smtClean="0"/>
              <a:t>Variables for all NTSV patients: 13</a:t>
            </a:r>
          </a:p>
          <a:p>
            <a:r>
              <a:rPr lang="en-US" dirty="0" smtClean="0"/>
              <a:t>Variables per bundle: 4-7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50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Before Data Collection Begins: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Before </a:t>
            </a:r>
            <a:r>
              <a:rPr lang="en-US" dirty="0"/>
              <a:t>data collection begins, have an Information Technology Specialist at your </a:t>
            </a:r>
            <a:r>
              <a:rPr lang="en-US" dirty="0" smtClean="0"/>
              <a:t>hospital ensure 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/>
              <a:t>monthly data collection spreadsheet is located in a secure location on your network, accessible to all the individuals who will be using it.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current version of Microsoft Excel is installed at the workstations that will be used to input the data.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112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2995"/>
            <a:ext cx="8229600" cy="45719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3600" dirty="0"/>
              <a:t>The RN and/or CNM/MD </a:t>
            </a:r>
            <a:r>
              <a:rPr lang="en-US" sz="3600" dirty="0" smtClean="0"/>
              <a:t>who attended </a:t>
            </a:r>
            <a:r>
              <a:rPr lang="en-US" sz="3600" dirty="0"/>
              <a:t>the delivery should do the following:</a:t>
            </a:r>
            <a:br>
              <a:rPr lang="en-US" sz="3600" dirty="0"/>
            </a:br>
            <a:r>
              <a:rPr lang="en-US" dirty="0"/>
              <a:t>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Step </a:t>
            </a:r>
            <a:r>
              <a:rPr lang="en-US" dirty="0"/>
              <a:t>1: Determine if the patient case was NTSV:</a:t>
            </a:r>
            <a:br>
              <a:rPr lang="en-US" dirty="0"/>
            </a:b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Nulliparous </a:t>
            </a:r>
            <a:r>
              <a:rPr lang="en-US" dirty="0"/>
              <a:t>(no prior pregnancies beyond 20 </a:t>
            </a:r>
            <a:r>
              <a:rPr lang="en-US" dirty="0" smtClean="0"/>
              <a:t>weeks)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Term </a:t>
            </a:r>
            <a:r>
              <a:rPr lang="en-US" dirty="0"/>
              <a:t>(37+0 weeks gestational </a:t>
            </a:r>
            <a:r>
              <a:rPr lang="en-US" dirty="0" smtClean="0"/>
              <a:t>age)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Singleton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Vertex </a:t>
            </a:r>
            <a:r>
              <a:rPr lang="en-US" dirty="0"/>
              <a:t>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81012" y="0"/>
            <a:ext cx="59759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After Every Delivery: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20130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Open the spreadsheet</a:t>
            </a:r>
            <a:endParaRPr lang="en-US" dirty="0"/>
          </a:p>
        </p:txBody>
      </p:sp>
      <p:pic>
        <p:nvPicPr>
          <p:cNvPr id="4" name="Content Placeholder 3" descr="../../Screen%20Shot%202015-11-17%20at%201.02.45%20PM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1" y="1905000"/>
            <a:ext cx="8115717" cy="33679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688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2" y="-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Step 3: </a:t>
            </a:r>
            <a:r>
              <a:rPr lang="en-US" dirty="0" smtClean="0">
                <a:solidFill>
                  <a:schemeClr val="bg1"/>
                </a:solidFill>
              </a:rPr>
              <a:t>Answer using drop down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229600" cy="3268464"/>
          </a:xfrm>
        </p:spPr>
        <p:txBody>
          <a:bodyPr/>
          <a:lstStyle/>
          <a:p>
            <a:r>
              <a:rPr lang="en-US" dirty="0" smtClean="0"/>
              <a:t>Step 3: Answer </a:t>
            </a:r>
            <a:r>
              <a:rPr lang="en-US" dirty="0"/>
              <a:t>all the questions from left to right using the available drop-down options.  Please </a:t>
            </a:r>
            <a:r>
              <a:rPr lang="en-US" b="1" dirty="0"/>
              <a:t>DO NOT</a:t>
            </a:r>
            <a:r>
              <a:rPr lang="en-US" dirty="0"/>
              <a:t> populate any of the questions with manually typed responses.</a:t>
            </a:r>
          </a:p>
          <a:p>
            <a:endParaRPr lang="en-US" dirty="0"/>
          </a:p>
        </p:txBody>
      </p:sp>
      <p:pic>
        <p:nvPicPr>
          <p:cNvPr id="4" name="Picture 3" descr="../../scaled_down_screenshots/regular_question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95600"/>
            <a:ext cx="7042785" cy="3012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1710727"/>
      </p:ext>
    </p:extLst>
  </p:cSld>
  <p:clrMapOvr>
    <a:masterClrMapping/>
  </p:clrMapOvr>
</p:sld>
</file>

<file path=ppt/theme/theme1.xml><?xml version="1.0" encoding="utf-8"?>
<a:theme xmlns:a="http://schemas.openxmlformats.org/drawingml/2006/main" name="RPC 2016">
  <a:themeElements>
    <a:clrScheme name="ACNM Blue Standard">
      <a:dk1>
        <a:sysClr val="windowText" lastClr="000000"/>
      </a:dk1>
      <a:lt1>
        <a:sysClr val="window" lastClr="FFFFFF"/>
      </a:lt1>
      <a:dk2>
        <a:srgbClr val="2248B5"/>
      </a:dk2>
      <a:lt2>
        <a:srgbClr val="EEECE1"/>
      </a:lt2>
      <a:accent1>
        <a:srgbClr val="4F81BD"/>
      </a:accent1>
      <a:accent2>
        <a:srgbClr val="74C003"/>
      </a:accent2>
      <a:accent3>
        <a:srgbClr val="BB3A00"/>
      </a:accent3>
      <a:accent4>
        <a:srgbClr val="8064A2"/>
      </a:accent4>
      <a:accent5>
        <a:srgbClr val="4BACC6"/>
      </a:accent5>
      <a:accent6>
        <a:srgbClr val="F79646"/>
      </a:accent6>
      <a:hlink>
        <a:srgbClr val="1662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RPC 2016.thmx</Template>
  <TotalTime>1</TotalTime>
  <Words>163</Words>
  <Application>Microsoft Macintosh PowerPoint</Application>
  <PresentationFormat>On-screen Show (4:3)</PresentationFormat>
  <Paragraphs>22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RPC 2016</vt:lpstr>
      <vt:lpstr>Using the rpc data center</vt:lpstr>
      <vt:lpstr>Metrics </vt:lpstr>
      <vt:lpstr>Before Data Collection Begins: </vt:lpstr>
      <vt:lpstr> The RN and/or CNM/MD who attended the delivery should do the following:    </vt:lpstr>
      <vt:lpstr>Step 2 Open the spreadsheet</vt:lpstr>
      <vt:lpstr>Step 3: Answer using drop down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rpc data center</dc:title>
  <dc:creator>kate chenok</dc:creator>
  <cp:lastModifiedBy>kate chenok</cp:lastModifiedBy>
  <cp:revision>2</cp:revision>
  <dcterms:created xsi:type="dcterms:W3CDTF">2016-08-31T22:42:17Z</dcterms:created>
  <dcterms:modified xsi:type="dcterms:W3CDTF">2016-10-04T21:22:29Z</dcterms:modified>
</cp:coreProperties>
</file>