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1" r:id="rId3"/>
    <p:sldId id="290" r:id="rId4"/>
    <p:sldId id="283" r:id="rId5"/>
    <p:sldId id="289" r:id="rId6"/>
    <p:sldId id="296" r:id="rId7"/>
    <p:sldId id="297" r:id="rId8"/>
    <p:sldId id="284" r:id="rId9"/>
    <p:sldId id="285" r:id="rId10"/>
    <p:sldId id="286" r:id="rId11"/>
    <p:sldId id="28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3" autoAdjust="0"/>
    <p:restoredTop sz="61101" autoAdjust="0"/>
  </p:normalViewPr>
  <p:slideViewPr>
    <p:cSldViewPr>
      <p:cViewPr varScale="1">
        <p:scale>
          <a:sx n="83" d="100"/>
          <a:sy n="83" d="100"/>
        </p:scale>
        <p:origin x="-33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D00-7004-434A-BF17-05CF62A03280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0133-1CC0-4147-8503-01D5BE7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Iterative process </a:t>
            </a:r>
          </a:p>
          <a:p>
            <a:r>
              <a:rPr lang="en-US" dirty="0"/>
              <a:t>Multiple ramps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Nixon ramps</a:t>
            </a:r>
          </a:p>
          <a:p>
            <a:endParaRPr lang="en-US" dirty="0"/>
          </a:p>
          <a:p>
            <a:r>
              <a:rPr lang="en-US" dirty="0"/>
              <a:t>Housetrain</a:t>
            </a:r>
          </a:p>
          <a:p>
            <a:r>
              <a:rPr lang="en-US" dirty="0"/>
              <a:t>Don’t get on couch</a:t>
            </a:r>
          </a:p>
          <a:p>
            <a:r>
              <a:rPr lang="en-US" dirty="0"/>
              <a:t>Don’t chew non-toys</a:t>
            </a:r>
          </a:p>
          <a:p>
            <a:r>
              <a:rPr lang="en-US" dirty="0"/>
              <a:t>Fetch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2005 66% of women who</a:t>
            </a:r>
            <a:r>
              <a:rPr lang="en-US" baseline="0" dirty="0" smtClean="0"/>
              <a:t> stated preference to “avoid epidural” achieved this goal. </a:t>
            </a:r>
          </a:p>
          <a:p>
            <a:r>
              <a:rPr lang="en-US" baseline="0" dirty="0" smtClean="0"/>
              <a:t>Service line delivery innovation</a:t>
            </a:r>
          </a:p>
          <a:p>
            <a:r>
              <a:rPr lang="en-US" baseline="0" dirty="0" smtClean="0"/>
              <a:t>Workforce innovation (add OOH midwives) as leaders of change</a:t>
            </a:r>
          </a:p>
          <a:p>
            <a:r>
              <a:rPr lang="en-US" baseline="0" dirty="0" smtClean="0"/>
              <a:t>Increase supportive care in labor and EB physiologic birth practices</a:t>
            </a:r>
          </a:p>
          <a:p>
            <a:r>
              <a:rPr lang="en-US" baseline="0" dirty="0" smtClean="0"/>
              <a:t>Account to family focused care (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209 (12%) of 1,698 cases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Contained no note of intention.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Frequent documentation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“refusing” pain medicine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After intention of patient was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clearly documented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2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slightly over 80% qualified sample (low risk, spontaneous</a:t>
            </a:r>
            <a:r>
              <a:rPr lang="en-US" baseline="0" dirty="0" smtClean="0"/>
              <a:t> labor, preference for natural birth)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59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501485"/>
            <a:ext cx="82503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72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B8C44BFB-1C57-4033-A351-B36ED975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5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772400" cy="1654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6990"/>
            <a:ext cx="9144001" cy="25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56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6567"/>
            <a:ext cx="4038600" cy="3858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9408"/>
            <a:ext cx="4038600" cy="383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1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051"/>
            <a:ext cx="8229600" cy="11368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87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98493"/>
            <a:ext cx="4040188" cy="290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87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98493"/>
            <a:ext cx="4041775" cy="290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4689"/>
            <a:ext cx="5111750" cy="4591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738"/>
            <a:ext cx="3008313" cy="3429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73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07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1"/>
            <a:ext cx="8229600" cy="3810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792288" y="794099"/>
            <a:ext cx="5486400" cy="4114800"/>
          </a:xfrm>
          <a:solidFill>
            <a:schemeClr val="bg2"/>
          </a:solidFill>
          <a:ln w="76200" cmpd="sng">
            <a:solidFill>
              <a:srgbClr val="FFFFFF"/>
            </a:solidFill>
            <a:miter lim="800000"/>
          </a:ln>
          <a:effectLst>
            <a:outerShdw blurRad="85725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168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866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52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144381"/>
            <a:ext cx="9144000" cy="7136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3425"/>
            <a:ext cx="8229600" cy="1353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2585"/>
            <a:ext cx="8229600" cy="372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109" y="6527889"/>
            <a:ext cx="39270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dirty="0" smtClean="0">
                <a:solidFill>
                  <a:schemeClr val="bg1"/>
                </a:solidFill>
                <a:latin typeface="Lucida Grande"/>
                <a:cs typeface="Lucida Grande"/>
              </a:rPr>
              <a:t>Copyright  ©American College of Nurse-Midwives Inc.  All Rights Reserved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46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8750" y="6315977"/>
            <a:ext cx="3981307" cy="4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8C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hrsa.gov/quality/toolbox/methodology/testingforimprovement/part6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Birth Initiative</a:t>
            </a:r>
            <a:r>
              <a:rPr lang="en-US" baseline="30000" dirty="0">
                <a:sym typeface="Symbol" panose="05050102010706020507" pitchFamily="18" charset="2"/>
              </a:rPr>
              <a:t></a:t>
            </a:r>
            <a:endParaRPr lang="en-US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Reducing Primary Cesareans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2997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176" y="914400"/>
            <a:ext cx="5111750" cy="4591688"/>
          </a:xfrm>
        </p:spPr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en-US" sz="2000" b="1" dirty="0" smtClean="0"/>
              <a:t>Time </a:t>
            </a:r>
            <a:r>
              <a:rPr lang="en-US" sz="2000" b="1" dirty="0"/>
              <a:t>on </a:t>
            </a:r>
            <a:r>
              <a:rPr lang="en-US" sz="2000" b="1" dirty="0" smtClean="0"/>
              <a:t>Intermittent Auscultation</a:t>
            </a:r>
            <a:endParaRPr lang="en-US" sz="2000" dirty="0"/>
          </a:p>
          <a:p>
            <a:pPr marL="0" indent="0" algn="r" eaLnBrk="0" fontAlgn="base" hangingPunct="0">
              <a:buNone/>
            </a:pPr>
            <a:r>
              <a:rPr lang="en-US" b="1" dirty="0" smtClean="0"/>
              <a:t>PRE- 1.6 %</a:t>
            </a:r>
            <a:endParaRPr lang="en-US" dirty="0"/>
          </a:p>
          <a:p>
            <a:pPr marL="0" indent="0" algn="r" eaLnBrk="0" fontAlgn="base" hangingPunct="0">
              <a:buNone/>
            </a:pPr>
            <a:r>
              <a:rPr lang="en-US" b="1" dirty="0" smtClean="0"/>
              <a:t>POST- 35.6 %</a:t>
            </a:r>
            <a:endParaRPr lang="en-US" dirty="0"/>
          </a:p>
          <a:p>
            <a:pPr marL="0" indent="0" algn="r" eaLnBrk="0" fontAlgn="base" hangingPunct="0">
              <a:buNone/>
            </a:pPr>
            <a:r>
              <a:rPr lang="en-US" sz="2000" b="1" dirty="0" smtClean="0"/>
              <a:t>(Benchmark 85.3)</a:t>
            </a:r>
          </a:p>
          <a:p>
            <a:pPr marL="0" indent="0" algn="r" eaLnBrk="0" fontAlgn="base" hangingPunct="0">
              <a:buNone/>
            </a:pPr>
            <a:r>
              <a:rPr lang="en-US" sz="2000" b="1" dirty="0"/>
              <a:t>P=&lt;.001, OR 22.2</a:t>
            </a:r>
            <a:endParaRPr lang="en-US" sz="2000" dirty="0"/>
          </a:p>
          <a:p>
            <a:pPr marL="0" indent="0" eaLnBrk="0" fontAlgn="base" hangingPunct="0">
              <a:buNone/>
            </a:pPr>
            <a:r>
              <a:rPr lang="en-US" sz="2000" b="1" dirty="0" smtClean="0"/>
              <a:t>Achieve pain relief intention </a:t>
            </a:r>
          </a:p>
          <a:p>
            <a:pPr marL="0" indent="0" algn="r" eaLnBrk="0" fontAlgn="base" hangingPunct="0">
              <a:buNone/>
            </a:pPr>
            <a:r>
              <a:rPr lang="en-US" b="1" dirty="0" smtClean="0"/>
              <a:t>PRE- 72.8%</a:t>
            </a:r>
          </a:p>
          <a:p>
            <a:pPr marL="0" indent="0" algn="r" eaLnBrk="0" fontAlgn="base" hangingPunct="0">
              <a:buNone/>
            </a:pPr>
            <a:r>
              <a:rPr lang="en-US" b="1" dirty="0" smtClean="0"/>
              <a:t>POST-97.5%</a:t>
            </a:r>
            <a:endParaRPr lang="en-US" dirty="0"/>
          </a:p>
          <a:p>
            <a:pPr marL="0" indent="0" algn="r" eaLnBrk="0" fontAlgn="base" hangingPunct="0">
              <a:buNone/>
            </a:pPr>
            <a:r>
              <a:rPr lang="en-US" sz="2000" b="1" dirty="0" smtClean="0"/>
              <a:t>(Benchmark 98.6%)</a:t>
            </a:r>
            <a:endParaRPr lang="en-US" sz="2000" dirty="0"/>
          </a:p>
          <a:p>
            <a:pPr marL="0" indent="0" algn="r" eaLnBrk="0" fontAlgn="base" hangingPunct="0">
              <a:buNone/>
            </a:pPr>
            <a:r>
              <a:rPr lang="en-US" altLang="en-US" sz="1900" b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1900" b="1" dirty="0">
                <a:latin typeface="Times New Roman" panose="02020603050405020304" pitchFamily="18" charset="0"/>
              </a:rPr>
              <a:t>=&lt;.</a:t>
            </a:r>
            <a:r>
              <a:rPr lang="en-US" altLang="en-US" sz="1900" b="1" dirty="0" smtClean="0">
                <a:latin typeface="Times New Roman" panose="02020603050405020304" pitchFamily="18" charset="0"/>
              </a:rPr>
              <a:t>001, OR </a:t>
            </a:r>
            <a:r>
              <a:rPr lang="en-US" altLang="en-US" sz="1900" b="1" dirty="0">
                <a:latin typeface="Times New Roman" panose="02020603050405020304" pitchFamily="18" charset="0"/>
              </a:rPr>
              <a:t>10.8</a:t>
            </a:r>
          </a:p>
          <a:p>
            <a:pPr marL="0" indent="0" eaLnBrk="0" fontAlgn="base" hangingPunc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7663" y="2315873"/>
            <a:ext cx="3008313" cy="2941927"/>
          </a:xfrm>
          <a:solidFill>
            <a:schemeClr val="bg2"/>
          </a:solidFill>
        </p:spPr>
        <p:txBody>
          <a:bodyPr/>
          <a:lstStyle/>
          <a:p>
            <a:r>
              <a:rPr lang="en-US" sz="1800" b="1" dirty="0"/>
              <a:t>Step 3: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Set aside time to analyze the data and study the results. Complete the analysis of the data.</a:t>
            </a:r>
          </a:p>
          <a:p>
            <a:r>
              <a:rPr lang="en-US" sz="1800" dirty="0"/>
              <a:t>Compare the data to your predictions.</a:t>
            </a:r>
          </a:p>
          <a:p>
            <a:r>
              <a:rPr lang="en-US" sz="1800" dirty="0"/>
              <a:t>Summarize and reflect on what was learned.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2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72799"/>
            <a:ext cx="3008313" cy="1162050"/>
          </a:xfrm>
        </p:spPr>
        <p:txBody>
          <a:bodyPr>
            <a:normAutofit/>
          </a:bodyPr>
          <a:lstStyle/>
          <a:p>
            <a:r>
              <a:rPr lang="en-US" sz="4000" dirty="0"/>
              <a:t>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910" y="837880"/>
            <a:ext cx="5111750" cy="4250088"/>
          </a:xfrm>
        </p:spPr>
        <p:txBody>
          <a:bodyPr>
            <a:normAutofit fontScale="55000" lnSpcReduction="20000"/>
          </a:bodyPr>
          <a:lstStyle/>
          <a:p>
            <a:pPr marL="0" lvl="1" indent="0">
              <a:buNone/>
            </a:pPr>
            <a:r>
              <a:rPr lang="en-US" b="1" dirty="0"/>
              <a:t>CNM/</a:t>
            </a:r>
            <a:r>
              <a:rPr lang="en-US" b="1" dirty="0" err="1"/>
              <a:t>pt</a:t>
            </a:r>
            <a:r>
              <a:rPr lang="en-US" b="1" dirty="0"/>
              <a:t> </a:t>
            </a:r>
            <a:r>
              <a:rPr lang="en-US" b="1" dirty="0" smtClean="0"/>
              <a:t>ratio</a:t>
            </a:r>
          </a:p>
          <a:p>
            <a:pPr marL="400050" lvl="2" indent="0">
              <a:buNone/>
            </a:pPr>
            <a:r>
              <a:rPr lang="en-US" dirty="0" smtClean="0"/>
              <a:t>Volunteer doulas</a:t>
            </a:r>
          </a:p>
          <a:p>
            <a:pPr marL="400050" lvl="2" indent="0">
              <a:buNone/>
            </a:pPr>
            <a:r>
              <a:rPr lang="en-US" dirty="0" smtClean="0"/>
              <a:t>Expanded hours</a:t>
            </a:r>
          </a:p>
          <a:p>
            <a:pPr marL="400050" lvl="2" indent="0">
              <a:buNone/>
            </a:pPr>
            <a:r>
              <a:rPr lang="en-US" dirty="0" smtClean="0"/>
              <a:t>Revised guidelines (all access, no order required, “care of the laboring patient”, “pain management guideline- </a:t>
            </a:r>
            <a:r>
              <a:rPr lang="en-US" dirty="0" err="1" smtClean="0"/>
              <a:t>inc.</a:t>
            </a:r>
            <a:r>
              <a:rPr lang="en-US" dirty="0" smtClean="0"/>
              <a:t> non-pharmacologic) </a:t>
            </a:r>
          </a:p>
          <a:p>
            <a:pPr marL="0" lvl="1" indent="0">
              <a:buNone/>
            </a:pPr>
            <a:r>
              <a:rPr lang="en-US" b="1" dirty="0" smtClean="0"/>
              <a:t>RN resistance</a:t>
            </a:r>
            <a:endParaRPr lang="en-US" b="1" dirty="0"/>
          </a:p>
          <a:p>
            <a:pPr marL="400050" lvl="2" indent="0">
              <a:buNone/>
            </a:pPr>
            <a:r>
              <a:rPr lang="en-US" dirty="0" smtClean="0"/>
              <a:t>Continued reinforcement, capacity, skills building, documentation </a:t>
            </a:r>
          </a:p>
          <a:p>
            <a:pPr marL="400050" lvl="2" indent="0">
              <a:buNone/>
            </a:pPr>
            <a:r>
              <a:rPr lang="en-US" dirty="0" smtClean="0"/>
              <a:t>MD leadership </a:t>
            </a:r>
          </a:p>
          <a:p>
            <a:pPr marL="400050" lvl="2" indent="0">
              <a:buNone/>
            </a:pPr>
            <a:r>
              <a:rPr lang="en-US" dirty="0" smtClean="0"/>
              <a:t>Time </a:t>
            </a:r>
          </a:p>
          <a:p>
            <a:pPr marL="0" lvl="1" indent="0">
              <a:buNone/>
            </a:pPr>
            <a:r>
              <a:rPr lang="en-US" b="1" dirty="0" smtClean="0"/>
              <a:t>Turn over</a:t>
            </a:r>
          </a:p>
          <a:p>
            <a:pPr marL="400050" lvl="2" indent="0">
              <a:buNone/>
            </a:pPr>
            <a:r>
              <a:rPr lang="en-US" dirty="0" smtClean="0"/>
              <a:t>Hardwired competency assessment </a:t>
            </a:r>
          </a:p>
          <a:p>
            <a:pPr marL="400050" lvl="2" indent="0">
              <a:buNone/>
            </a:pPr>
            <a:r>
              <a:rPr lang="en-US" dirty="0"/>
              <a:t>Hardwired surveys 2x/year (</a:t>
            </a:r>
            <a:r>
              <a:rPr lang="en-US" dirty="0" err="1"/>
              <a:t>interprofessional</a:t>
            </a:r>
            <a:r>
              <a:rPr lang="en-US" dirty="0"/>
              <a:t>)</a:t>
            </a:r>
          </a:p>
          <a:p>
            <a:pPr marL="400050" lvl="2" indent="0">
              <a:buNone/>
            </a:pPr>
            <a:r>
              <a:rPr lang="en-US" dirty="0" err="1"/>
              <a:t>Interprofessional</a:t>
            </a:r>
            <a:r>
              <a:rPr lang="en-US" dirty="0"/>
              <a:t> performance evaluation (chart audits, self </a:t>
            </a:r>
            <a:r>
              <a:rPr lang="en-US" dirty="0" err="1"/>
              <a:t>eval</a:t>
            </a:r>
            <a:r>
              <a:rPr lang="en-US" dirty="0"/>
              <a:t>, peer </a:t>
            </a:r>
            <a:r>
              <a:rPr lang="en-US" dirty="0" err="1"/>
              <a:t>eval</a:t>
            </a:r>
            <a:r>
              <a:rPr lang="en-US" dirty="0"/>
              <a:t>)</a:t>
            </a:r>
          </a:p>
          <a:p>
            <a:pPr marL="0" lvl="1" indent="0">
              <a:buNone/>
            </a:pPr>
            <a:r>
              <a:rPr lang="en-US" b="1" dirty="0" smtClean="0"/>
              <a:t>Triage</a:t>
            </a:r>
          </a:p>
          <a:p>
            <a:pPr marL="400050" lvl="2" indent="0">
              <a:buNone/>
            </a:pPr>
            <a:r>
              <a:rPr lang="en-US" dirty="0" smtClean="0"/>
              <a:t>Discharge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007" y="1734849"/>
            <a:ext cx="3008313" cy="2456151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Step 4: </a:t>
            </a:r>
            <a:endParaRPr lang="en-US" sz="1800" dirty="0"/>
          </a:p>
          <a:p>
            <a:r>
              <a:rPr lang="en-US" sz="1800" dirty="0"/>
              <a:t>Refine the change, based on what was learned from the test.</a:t>
            </a:r>
          </a:p>
          <a:p>
            <a:r>
              <a:rPr lang="en-US" sz="1800" dirty="0"/>
              <a:t>Determine what modifications should be made.</a:t>
            </a:r>
          </a:p>
          <a:p>
            <a:r>
              <a:rPr lang="en-US" sz="1800" dirty="0"/>
              <a:t>Prepare a plan for the next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6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00460"/>
              </p:ext>
            </p:extLst>
          </p:nvPr>
        </p:nvGraphicFramePr>
        <p:xfrm>
          <a:off x="1905000" y="762000"/>
          <a:ext cx="5345433" cy="43891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28345"/>
                <a:gridCol w="1922294"/>
                <a:gridCol w="1694794"/>
              </a:tblGrid>
              <a:tr h="620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Denver Health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2005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N=269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Denver Health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N=1,065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34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Continuous labor support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Hydrotherapy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Intermittent auscultation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Intermittent auscultation only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0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Success with pain relief intention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Non-lithotomy birth position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93" marR="53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76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6" y="1219200"/>
            <a:ext cx="8852021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876800"/>
            <a:ext cx="81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Participates in </a:t>
            </a:r>
            <a:r>
              <a:rPr lang="en-US" b="1" dirty="0" smtClean="0"/>
              <a:t>shared </a:t>
            </a:r>
            <a:r>
              <a:rPr lang="en-US" b="1" dirty="0"/>
              <a:t>decision </a:t>
            </a:r>
            <a:r>
              <a:rPr lang="en-US" b="1" dirty="0" smtClean="0"/>
              <a:t>making regarding approaches to FHR assessment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1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008313" cy="1162050"/>
          </a:xfrm>
        </p:spPr>
        <p:txBody>
          <a:bodyPr>
            <a:normAutofit/>
          </a:bodyPr>
          <a:lstStyle/>
          <a:p>
            <a:r>
              <a:rPr lang="en-US" sz="4800" dirty="0"/>
              <a:t>PLAN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33800" y="1828800"/>
            <a:ext cx="5111750" cy="32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On admission to L&amp;D unit, all patients who are deemed eligible for IA will participate in decision making regarding their preference for ongoing FHR assessment in labor.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599" y="2447925"/>
            <a:ext cx="3008313" cy="196215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Step 1: </a:t>
            </a:r>
            <a:endParaRPr lang="en-US" sz="1800" dirty="0"/>
          </a:p>
          <a:p>
            <a:r>
              <a:rPr lang="en-US" sz="1800" b="1" dirty="0"/>
              <a:t>Plan</a:t>
            </a:r>
            <a:r>
              <a:rPr lang="en-US" sz="1800" dirty="0"/>
              <a:t> the test or observation, including a plan for collecting data.</a:t>
            </a:r>
          </a:p>
          <a:p>
            <a:r>
              <a:rPr lang="en-US" sz="1800" b="1" dirty="0"/>
              <a:t>Make predictions </a:t>
            </a:r>
            <a:r>
              <a:rPr lang="en-US" sz="1800" dirty="0"/>
              <a:t>about what will happen and why. 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4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008313" cy="1162050"/>
          </a:xfrm>
        </p:spPr>
        <p:txBody>
          <a:bodyPr>
            <a:normAutofit/>
          </a:bodyPr>
          <a:lstStyle/>
          <a:p>
            <a:r>
              <a:rPr lang="en-US" sz="4000" dirty="0"/>
              <a:t>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Standard script for introducing options for FHR assessment in labor will be developed and utilized by admitting staff/provider.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Hypothesis</a:t>
            </a:r>
            <a:r>
              <a:rPr lang="en-US" dirty="0"/>
              <a:t>: we predict women will choose IA more than 50% of the time after listening to a standard script that introduces options for FHR assessment.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/>
              <a:t>collection begins that monitors number of minutes that staff/provider spend in discussion/answering questions about options for FHR assessment in labor; document patient’s choice.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97668" y="1925823"/>
            <a:ext cx="3008313" cy="2646177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Step 2: Do</a:t>
            </a:r>
            <a:endParaRPr lang="en-US" sz="2000" dirty="0"/>
          </a:p>
          <a:p>
            <a:r>
              <a:rPr lang="en-US" sz="2000" dirty="0"/>
              <a:t>Try out the test on a small scale.</a:t>
            </a:r>
          </a:p>
          <a:p>
            <a:r>
              <a:rPr lang="en-US" sz="2000" dirty="0"/>
              <a:t>Carry out the test.</a:t>
            </a:r>
          </a:p>
          <a:p>
            <a:r>
              <a:rPr lang="en-US" sz="2000" dirty="0"/>
              <a:t>Document problems and unexpected observations.</a:t>
            </a:r>
          </a:p>
          <a:p>
            <a:r>
              <a:rPr lang="en-US" sz="2000" dirty="0"/>
              <a:t>Begin analysis of the </a:t>
            </a:r>
            <a:r>
              <a:rPr lang="en-US" sz="2000" dirty="0" smtClean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8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762000"/>
            <a:ext cx="5111750" cy="4591688"/>
          </a:xfrm>
        </p:spPr>
        <p:txBody>
          <a:bodyPr>
            <a:normAutofit fontScale="70000" lnSpcReduction="20000"/>
          </a:bodyPr>
          <a:lstStyle/>
          <a:p>
            <a:pPr marL="0" indent="0" eaLnBrk="0" fontAlgn="base" hangingPunc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3 weeks, we found that 25% of women have chosen IA for FHR assessment in labor. Average time needed for discussion is 10 minutes. Several concerns found: difficult to have discussion when patient is uncomfortable; patients caught off guard that they would be invited to state their preference for type of assessment; several patients preferred staff/provider to choose method; several requested handout to read and consider.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315873"/>
            <a:ext cx="3008313" cy="2865727"/>
          </a:xfrm>
          <a:solidFill>
            <a:schemeClr val="bg2"/>
          </a:solidFill>
        </p:spPr>
        <p:txBody>
          <a:bodyPr/>
          <a:lstStyle/>
          <a:p>
            <a:r>
              <a:rPr lang="en-US" sz="1800" b="1" dirty="0"/>
              <a:t>Step 3: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Set aside time to analyze the data and study the results. Complete the analysis of the data.</a:t>
            </a:r>
          </a:p>
          <a:p>
            <a:r>
              <a:rPr lang="en-US" sz="1800" dirty="0"/>
              <a:t>Compare the data to your predictions.</a:t>
            </a:r>
          </a:p>
          <a:p>
            <a:r>
              <a:rPr lang="en-US" sz="1800" dirty="0"/>
              <a:t>Summarize and reflect on what was learned.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3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72799"/>
            <a:ext cx="3008313" cy="1162050"/>
          </a:xfrm>
        </p:spPr>
        <p:txBody>
          <a:bodyPr>
            <a:normAutofit/>
          </a:bodyPr>
          <a:lstStyle/>
          <a:p>
            <a:r>
              <a:rPr lang="en-US" sz="4000" dirty="0"/>
              <a:t>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910" y="1153824"/>
            <a:ext cx="5111750" cy="42500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atient </a:t>
            </a:r>
            <a:r>
              <a:rPr lang="en-US" dirty="0"/>
              <a:t>education handout developed for distribution to provider clinics for distribution in third trimester (translated into multiple languages); Meet with childbirth educators to discuss options for FHR assessment; Revise scripts based on lessons learned during cycle.</a:t>
            </a:r>
            <a:endParaRPr lang="en-US" sz="2400" dirty="0"/>
          </a:p>
          <a:p>
            <a:r>
              <a:rPr lang="en-US" dirty="0"/>
              <a:t> </a:t>
            </a:r>
            <a:r>
              <a:rPr lang="en-US" dirty="0" smtClean="0"/>
              <a:t>Begin </a:t>
            </a:r>
            <a:r>
              <a:rPr lang="en-US" dirty="0"/>
              <a:t>next cycle of assessment after changes instituted.</a:t>
            </a:r>
            <a:endParaRPr lang="en-US" sz="2400" dirty="0"/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050792"/>
            <a:ext cx="3008313" cy="2456151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Step 4: </a:t>
            </a:r>
            <a:endParaRPr lang="en-US" sz="1800" dirty="0"/>
          </a:p>
          <a:p>
            <a:r>
              <a:rPr lang="en-US" sz="1800" dirty="0"/>
              <a:t>Refine the change, based on what was learned from the test.</a:t>
            </a:r>
          </a:p>
          <a:p>
            <a:r>
              <a:rPr lang="en-US" sz="1800" dirty="0"/>
              <a:t>Determine what modifications should be made.</a:t>
            </a:r>
          </a:p>
          <a:p>
            <a:r>
              <a:rPr lang="en-US" sz="1800" dirty="0"/>
              <a:t>Prepare a plan for the next test</a:t>
            </a:r>
            <a:r>
              <a:rPr lang="en-US" sz="1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2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175"/>
            <a:ext cx="9144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2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990600"/>
            <a:ext cx="487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Tips for Successful Linked Tests of Change </a:t>
            </a:r>
            <a:r>
              <a:rPr lang="en-US" b="1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b="1" i="1" u="sng" baseline="30000" dirty="0">
                <a:solidFill>
                  <a:srgbClr val="800080"/>
                </a:solidFill>
                <a:latin typeface="Arial" panose="020B0604020202020204" pitchFamily="34" charset="0"/>
                <a:hlinkClick r:id="rId2"/>
              </a:rPr>
              <a:t>2</a:t>
            </a:r>
            <a:r>
              <a:rPr lang="en-US" b="1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Plan multiple cycles for testing a change.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Think ahead through a couple of cycles.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Scale down the test size (the number of patients or location).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Test with volunteers.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Focus on getting consensus or buy-in from management, staff who will do the work, and patients and families.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Be innovative to make the test feasible.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Collect useful data during each test.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Test over a wide range of conditions.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Use a quick test; for example, ask "What change can we test by next Tuesday?"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871" y="10175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Improvement Capacity:</a:t>
            </a:r>
            <a:br>
              <a:rPr lang="en-US" dirty="0"/>
            </a:br>
            <a:r>
              <a:rPr lang="en-US" dirty="0"/>
              <a:t>PDSA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Diana R. Jolles CNM PhD (c) FACNM</a:t>
            </a:r>
          </a:p>
          <a:p>
            <a:r>
              <a:rPr lang="en-US" dirty="0"/>
              <a:t>Cathy </a:t>
            </a:r>
            <a:r>
              <a:rPr lang="en-US" dirty="0" err="1"/>
              <a:t>Emeis</a:t>
            </a:r>
            <a:r>
              <a:rPr lang="en-US" dirty="0"/>
              <a:t> CNM PhD </a:t>
            </a:r>
          </a:p>
          <a:p>
            <a:r>
              <a:rPr lang="en-US" dirty="0"/>
              <a:t>ACNM Quality Section </a:t>
            </a:r>
          </a:p>
        </p:txBody>
      </p:sp>
    </p:spTree>
    <p:extLst>
      <p:ext uri="{BB962C8B-B14F-4D97-AF65-F5344CB8AC3E}">
        <p14:creationId xmlns:p14="http://schemas.microsoft.com/office/powerpoint/2010/main" val="48492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4" y="44873"/>
            <a:ext cx="6780952" cy="67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7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Cycles 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417637"/>
            <a:ext cx="6935988" cy="41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RAMPS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9341"/>
            <a:ext cx="5142633" cy="3428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9341"/>
            <a:ext cx="4191157" cy="33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2242457" cy="2242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5633" y="4346453"/>
            <a:ext cx="4245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“Level </a:t>
            </a:r>
            <a:r>
              <a:rPr lang="en-US" sz="3200" dirty="0"/>
              <a:t>One Care for All”</a:t>
            </a:r>
          </a:p>
        </p:txBody>
      </p:sp>
    </p:spTree>
    <p:extLst>
      <p:ext uri="{BB962C8B-B14F-4D97-AF65-F5344CB8AC3E}">
        <p14:creationId xmlns:p14="http://schemas.microsoft.com/office/powerpoint/2010/main" val="296115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105775" cy="300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267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Align patient preferences with outcomes</a:t>
            </a:r>
          </a:p>
          <a:p>
            <a:pPr algn="ctr"/>
            <a:r>
              <a:rPr lang="en-US" sz="2800" dirty="0"/>
              <a:t>Pilot: Pain relief intentions and Breastfeeding </a:t>
            </a:r>
          </a:p>
        </p:txBody>
      </p:sp>
    </p:spTree>
    <p:extLst>
      <p:ext uri="{BB962C8B-B14F-4D97-AF65-F5344CB8AC3E}">
        <p14:creationId xmlns:p14="http://schemas.microsoft.com/office/powerpoint/2010/main" val="408970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008313" cy="1162050"/>
          </a:xfrm>
        </p:spPr>
        <p:txBody>
          <a:bodyPr>
            <a:normAutofit/>
          </a:bodyPr>
          <a:lstStyle/>
          <a:p>
            <a:r>
              <a:rPr lang="en-US" sz="4800" dirty="0"/>
              <a:t>PLAN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5916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Intermittent Auscultation (IA) as standard of care for healthy, medically low risk childbearing women in spontaneous labor. </a:t>
            </a:r>
          </a:p>
          <a:p>
            <a:pPr lvl="1"/>
            <a:r>
              <a:rPr lang="en-US" dirty="0"/>
              <a:t>Use existent care guideline </a:t>
            </a:r>
            <a:endParaRPr lang="en-US" dirty="0" smtClean="0"/>
          </a:p>
          <a:p>
            <a:pPr lvl="1"/>
            <a:r>
              <a:rPr lang="en-US" dirty="0" smtClean="0"/>
              <a:t>Promote mission/aim </a:t>
            </a:r>
            <a:endParaRPr lang="en-US" dirty="0"/>
          </a:p>
          <a:p>
            <a:pPr lvl="1"/>
            <a:r>
              <a:rPr lang="en-US" dirty="0"/>
              <a:t>Train 100% </a:t>
            </a:r>
            <a:r>
              <a:rPr lang="en-US" dirty="0" smtClean="0"/>
              <a:t>of </a:t>
            </a:r>
            <a:r>
              <a:rPr lang="en-US" dirty="0" err="1" smtClean="0"/>
              <a:t>interprofessional</a:t>
            </a:r>
            <a:r>
              <a:rPr lang="en-US" dirty="0" smtClean="0"/>
              <a:t> </a:t>
            </a:r>
            <a:r>
              <a:rPr lang="en-US" dirty="0"/>
              <a:t>staff</a:t>
            </a:r>
          </a:p>
          <a:p>
            <a:pPr lvl="1"/>
            <a:r>
              <a:rPr lang="en-US" dirty="0"/>
              <a:t>Model and mentor behavior</a:t>
            </a:r>
          </a:p>
          <a:p>
            <a:r>
              <a:rPr lang="en-US" dirty="0"/>
              <a:t>Measure % time admitted with exclusive IA , success with pain relief </a:t>
            </a:r>
            <a:r>
              <a:rPr lang="en-US" dirty="0" smtClean="0"/>
              <a:t>intention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9862" y="1466850"/>
            <a:ext cx="3008313" cy="196215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Step 1: </a:t>
            </a:r>
            <a:endParaRPr lang="en-US" sz="1800" dirty="0"/>
          </a:p>
          <a:p>
            <a:r>
              <a:rPr lang="en-US" sz="1800" b="1" dirty="0"/>
              <a:t>Plan</a:t>
            </a:r>
            <a:r>
              <a:rPr lang="en-US" sz="1800" dirty="0"/>
              <a:t> the test or observation, including a plan for collecting data.</a:t>
            </a:r>
          </a:p>
          <a:p>
            <a:r>
              <a:rPr lang="en-US" sz="1800" b="1" dirty="0"/>
              <a:t>Make predictions </a:t>
            </a:r>
            <a:r>
              <a:rPr lang="en-US" sz="1800" dirty="0"/>
              <a:t>about what will happen and why. 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008313" cy="1162050"/>
          </a:xfrm>
        </p:spPr>
        <p:txBody>
          <a:bodyPr>
            <a:normAutofit/>
          </a:bodyPr>
          <a:lstStyle/>
          <a:p>
            <a:r>
              <a:rPr lang="en-US" sz="4000" dirty="0"/>
              <a:t>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ver 2 week time period complete mandatory in-service all </a:t>
            </a:r>
            <a:r>
              <a:rPr lang="en-US" dirty="0" err="1" smtClean="0"/>
              <a:t>interprofessional</a:t>
            </a:r>
            <a:r>
              <a:rPr lang="en-US" dirty="0" smtClean="0"/>
              <a:t> staff, all shifts.</a:t>
            </a:r>
          </a:p>
          <a:p>
            <a:r>
              <a:rPr lang="en-US" dirty="0" smtClean="0"/>
              <a:t>Increased awareness of guideline, research, safety, appropriate candidates.</a:t>
            </a:r>
          </a:p>
          <a:p>
            <a:r>
              <a:rPr lang="en-US" dirty="0" smtClean="0"/>
              <a:t>Modeled behavior, night shift pilot. </a:t>
            </a:r>
          </a:p>
          <a:p>
            <a:pPr lvl="1"/>
            <a:r>
              <a:rPr lang="en-US" dirty="0" smtClean="0"/>
              <a:t>Challenges: CNM/PT ratio, RN resistance, turn over, triage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97668" y="1925823"/>
            <a:ext cx="3008313" cy="2646177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Step 2: Do</a:t>
            </a:r>
            <a:endParaRPr lang="en-US" sz="2000" dirty="0"/>
          </a:p>
          <a:p>
            <a:r>
              <a:rPr lang="en-US" sz="2000" dirty="0"/>
              <a:t>Try out the test on a small scale.</a:t>
            </a:r>
          </a:p>
          <a:p>
            <a:r>
              <a:rPr lang="en-US" sz="2000" dirty="0"/>
              <a:t>Carry out the test.</a:t>
            </a:r>
          </a:p>
          <a:p>
            <a:r>
              <a:rPr lang="en-US" sz="2000" dirty="0"/>
              <a:t>Document problems and unexpected observations.</a:t>
            </a:r>
          </a:p>
          <a:p>
            <a:r>
              <a:rPr lang="en-US" sz="2000" dirty="0"/>
              <a:t>Begin analysis of the </a:t>
            </a:r>
            <a:r>
              <a:rPr lang="en-US" sz="2000" dirty="0" smtClean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02744"/>
      </p:ext>
    </p:extLst>
  </p:cSld>
  <p:clrMapOvr>
    <a:masterClrMapping/>
  </p:clrMapOvr>
</p:sld>
</file>

<file path=ppt/theme/theme1.xml><?xml version="1.0" encoding="utf-8"?>
<a:theme xmlns:a="http://schemas.openxmlformats.org/drawingml/2006/main" name="RPC 2016">
  <a:themeElements>
    <a:clrScheme name="ACNM Blue Standard">
      <a:dk1>
        <a:sysClr val="windowText" lastClr="000000"/>
      </a:dk1>
      <a:lt1>
        <a:sysClr val="window" lastClr="FFFFFF"/>
      </a:lt1>
      <a:dk2>
        <a:srgbClr val="2248B5"/>
      </a:dk2>
      <a:lt2>
        <a:srgbClr val="EEECE1"/>
      </a:lt2>
      <a:accent1>
        <a:srgbClr val="4F81BD"/>
      </a:accent1>
      <a:accent2>
        <a:srgbClr val="74C003"/>
      </a:accent2>
      <a:accent3>
        <a:srgbClr val="BB3A00"/>
      </a:accent3>
      <a:accent4>
        <a:srgbClr val="8064A2"/>
      </a:accent4>
      <a:accent5>
        <a:srgbClr val="4BACC6"/>
      </a:accent5>
      <a:accent6>
        <a:srgbClr val="F79646"/>
      </a:accent6>
      <a:hlink>
        <a:srgbClr val="1662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RPC 2016.thmx</Template>
  <TotalTime>757</TotalTime>
  <Words>883</Words>
  <Application>Microsoft Macintosh PowerPoint</Application>
  <PresentationFormat>On-screen Show (4:3)</PresentationFormat>
  <Paragraphs>158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RPC 2016</vt:lpstr>
      <vt:lpstr>Healthy Birth Initiative</vt:lpstr>
      <vt:lpstr>Quality Improvement Capacity: PDSA</vt:lpstr>
      <vt:lpstr>PowerPoint Presentation</vt:lpstr>
      <vt:lpstr>PDSA Cycles </vt:lpstr>
      <vt:lpstr>PDSA RAMPS</vt:lpstr>
      <vt:lpstr>PowerPoint Presentation</vt:lpstr>
      <vt:lpstr>PowerPoint Presentation</vt:lpstr>
      <vt:lpstr>PLAN</vt:lpstr>
      <vt:lpstr>DO</vt:lpstr>
      <vt:lpstr>STUDY</vt:lpstr>
      <vt:lpstr>ACT</vt:lpstr>
      <vt:lpstr>PowerPoint Presentation</vt:lpstr>
      <vt:lpstr>PowerPoint Presentation</vt:lpstr>
      <vt:lpstr>PLAN</vt:lpstr>
      <vt:lpstr>DO</vt:lpstr>
      <vt:lpstr>STUDY</vt:lpstr>
      <vt:lpstr>ACT</vt:lpstr>
      <vt:lpstr>PowerPoint Presentation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Delgado, Ana</dc:creator>
  <cp:lastModifiedBy>kate chenok</cp:lastModifiedBy>
  <cp:revision>48</cp:revision>
  <dcterms:created xsi:type="dcterms:W3CDTF">2015-09-04T13:17:05Z</dcterms:created>
  <dcterms:modified xsi:type="dcterms:W3CDTF">2016-10-04T21:20:07Z</dcterms:modified>
</cp:coreProperties>
</file>