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6"/>
  </p:sldMasterIdLst>
  <p:notesMasterIdLst>
    <p:notesMasterId r:id="rId13"/>
  </p:notesMasterIdLst>
  <p:sldIdLst>
    <p:sldId id="267" r:id="rId7"/>
    <p:sldId id="259" r:id="rId8"/>
    <p:sldId id="260" r:id="rId9"/>
    <p:sldId id="266" r:id="rId10"/>
    <p:sldId id="262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3F"/>
    <a:srgbClr val="A3CA83"/>
    <a:srgbClr val="87C49D"/>
    <a:srgbClr val="3AAB81"/>
    <a:srgbClr val="006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88359-9DDE-4AF2-BB11-2352C2E85FA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2DCBA-2E99-4926-9459-63DDE3594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598-249F-43F3-B89F-7EB026C9B80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f"/><Relationship Id="rId8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4.tiff"/><Relationship Id="rId8" Type="http://schemas.openxmlformats.org/officeDocument/2006/relationships/image" Target="../media/image22.tif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9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1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jpeg"/><Relationship Id="rId3" Type="http://schemas.openxmlformats.org/officeDocument/2006/relationships/image" Target="../media/image4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48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501485"/>
            <a:ext cx="82503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72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77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5551_lifestyle_1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59" y="-30466"/>
            <a:ext cx="9188488" cy="691893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114800" y="2895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en-US" sz="5400" b="1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you!</a:t>
            </a:r>
          </a:p>
          <a:p>
            <a:pPr algn="r"/>
            <a:r>
              <a:rPr lang="en-US" b="1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bronsonhealth.com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 descr="BronsonLogo_open wh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6159955"/>
            <a:ext cx="2149475" cy="300683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9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chambera\Desktop\PPT slide transition_reverse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8" cy="692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27759" y="6261212"/>
            <a:ext cx="696757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743200" y="533400"/>
            <a:ext cx="5867400" cy="1676400"/>
          </a:xfrm>
        </p:spPr>
        <p:txBody>
          <a:bodyPr anchor="ctr">
            <a:noAutofit/>
          </a:bodyPr>
          <a:lstStyle>
            <a:lvl1pPr algn="r">
              <a:defRPr sz="3600" b="1" cap="all" baseline="0">
                <a:solidFill>
                  <a:srgbClr val="00723F"/>
                </a:solidFill>
              </a:defRPr>
            </a:lvl1pPr>
          </a:lstStyle>
          <a:p>
            <a:r>
              <a:rPr lang="en-US" dirty="0"/>
              <a:t>Click to edit Title /transition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00723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enter date of presentation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38200" y="4419600"/>
            <a:ext cx="77724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="0" baseline="0">
                <a:solidFill>
                  <a:srgbClr val="00723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Presenter Name, Title</a:t>
            </a:r>
            <a:br>
              <a:rPr lang="en-US" dirty="0"/>
            </a:br>
            <a:r>
              <a:rPr lang="en-US" dirty="0"/>
              <a:t>Department Name</a:t>
            </a:r>
            <a:br>
              <a:rPr lang="en-US" dirty="0"/>
            </a:br>
            <a:r>
              <a:rPr lang="en-US" dirty="0"/>
              <a:t>(Optional Line)</a:t>
            </a:r>
          </a:p>
        </p:txBody>
      </p:sp>
    </p:spTree>
    <p:extLst>
      <p:ext uri="{BB962C8B-B14F-4D97-AF65-F5344CB8AC3E}">
        <p14:creationId xmlns:p14="http://schemas.microsoft.com/office/powerpoint/2010/main" val="310834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tesy remi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Cj04397980000[1]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34299">
            <a:off x="1070102" y="150752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609600" y="1219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rgbClr val="0A6128"/>
                </a:solidFill>
                <a:latin typeface="Verdana" pitchFamily="34" charset="0"/>
              </a:rPr>
              <a:t>As a courtesy to all attending, please be sure that your pager and/or cell phone is turned off or set to a silent mode.</a:t>
            </a:r>
            <a:br>
              <a:rPr lang="en-US" sz="4200" b="1" dirty="0">
                <a:solidFill>
                  <a:srgbClr val="0A6128"/>
                </a:solidFill>
                <a:latin typeface="Verdana" pitchFamily="34" charset="0"/>
              </a:rPr>
            </a:br>
            <a:r>
              <a:rPr lang="en-US" sz="4200" b="1" dirty="0">
                <a:solidFill>
                  <a:srgbClr val="0A6128"/>
                </a:solidFill>
                <a:latin typeface="Verdana" pitchFamily="34" charset="0"/>
              </a:rPr>
              <a:t>Thank you!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5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</p:pic>
      <p:pic>
        <p:nvPicPr>
          <p:cNvPr id="8" name="Picture 7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pic>
        <p:nvPicPr>
          <p:cNvPr id="10" name="Picture 9" descr="Pieces_big-13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4114800" y="2057400"/>
            <a:ext cx="914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137996" y="2057400"/>
            <a:ext cx="914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1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</p:pic>
      <p:pic>
        <p:nvPicPr>
          <p:cNvPr id="8" name="Picture 7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pic>
        <p:nvPicPr>
          <p:cNvPr id="10" name="Picture 9" descr="Pieces_big-13.png"/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 userDrawn="1"/>
        </p:nvSpPr>
        <p:spPr>
          <a:xfrm>
            <a:off x="4114800" y="2057400"/>
            <a:ext cx="914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137996" y="2057400"/>
            <a:ext cx="9144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:\home\Corporate Communications\Plan for Excellence\2013\PFE\MissionRectangle15090-3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581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42772 L 0 -3.01874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:\home\Corporate Communications\Plan for Excellence\2013\PFE\ValuesRectangle15090-3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57" y="2103524"/>
            <a:ext cx="9032791" cy="23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80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4999 L 0 -3.01874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chambera\Desktop\PFE\1of7Vision15090-3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3779" y="1484698"/>
            <a:ext cx="3692327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4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Customer Exper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chambera\Desktop\PFE\7of7Customer15090-3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865" y="1447800"/>
            <a:ext cx="3616935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41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chambera\Desktop\PFE\4of7Clinical15090-3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3344" y="1447800"/>
            <a:ext cx="3635694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09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Comm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chambera\Desktop\PFE\5of7Community15090-3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0713" y="1446634"/>
            <a:ext cx="3736287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98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5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Corporate V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chambera\Desktop\PFE\6of7Corporate15090-3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918" y="1447800"/>
            <a:ext cx="3670256" cy="366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31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 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" y="0"/>
            <a:ext cx="9229344" cy="6858000"/>
          </a:xfrm>
          <a:prstGeom prst="rect">
            <a:avLst/>
          </a:prstGeom>
        </p:spPr>
      </p:pic>
      <p:pic>
        <p:nvPicPr>
          <p:cNvPr id="11" name="Picture 10" descr="Bronson_pieces-03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543" y="444529"/>
            <a:ext cx="1723132" cy="587606"/>
          </a:xfrm>
          <a:prstGeom prst="rect">
            <a:avLst/>
          </a:prstGeom>
        </p:spPr>
      </p:pic>
      <p:grpSp>
        <p:nvGrpSpPr>
          <p:cNvPr id="19" name="Group 18"/>
          <p:cNvGrpSpPr/>
          <p:nvPr userDrawn="1"/>
        </p:nvGrpSpPr>
        <p:grpSpPr>
          <a:xfrm>
            <a:off x="2454965" y="5244098"/>
            <a:ext cx="4246162" cy="1452214"/>
            <a:chOff x="1411494" y="3916925"/>
            <a:chExt cx="6731774" cy="230231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94" y="3916925"/>
              <a:ext cx="6731774" cy="152127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6678" y="5162108"/>
              <a:ext cx="3843639" cy="1057129"/>
            </a:xfrm>
            <a:prstGeom prst="rect">
              <a:avLst/>
            </a:prstGeom>
          </p:spPr>
        </p:pic>
      </p:grpSp>
      <p:pic>
        <p:nvPicPr>
          <p:cNvPr id="22" name="Picture 21" descr="Pieces_big-13.pn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46" y="1049897"/>
            <a:ext cx="6065926" cy="468730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989" y="2014541"/>
            <a:ext cx="2497781" cy="25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684845" cy="6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05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22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Title /transition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439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23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09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home\Corporate Communications\Allisa\0084%20PPT_slides0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75"/>
            <a:ext cx="9144000" cy="68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7772400" cy="1905000"/>
          </a:xfrm>
        </p:spPr>
        <p:txBody>
          <a:bodyPr anchor="ctr">
            <a:normAutofit/>
          </a:bodyPr>
          <a:lstStyle>
            <a:lvl1pPr algn="r">
              <a:defRPr sz="36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0" y="2895600"/>
            <a:ext cx="49530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37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05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 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85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06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35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07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73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08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99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0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6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654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6990"/>
            <a:ext cx="9144001" cy="25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875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11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72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4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8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15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Title /transition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67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6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82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18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54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171-5 PPT Slides_build_photo_19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4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171-5 PPT Slides_build_photo_20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67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71-5 PPT Slides_build_photo_21_hirez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311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rdockm\Documents\2015\New Bronson Theme PowerPoint slides\golf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6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rdockm\Documents\2015\New Bronson Theme PowerPoint slides\older-asian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8" y="0"/>
            <a:ext cx="9131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2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5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6567"/>
            <a:ext cx="4038600" cy="3858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9408"/>
            <a:ext cx="4038600" cy="383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1327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rdockm\Documents\2015\New Bronson Theme PowerPoint slides\older-black-couple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664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dockm\Documents\2015\New Bronson Theme PowerPoint slides\older-white-couple_transition-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19200"/>
            <a:ext cx="7772400" cy="1362075"/>
          </a:xfrm>
        </p:spPr>
        <p:txBody>
          <a:bodyPr anchor="ctr">
            <a:normAutofit/>
          </a:bodyPr>
          <a:lstStyle>
            <a:lvl1pPr algn="r">
              <a:defRPr sz="32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1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C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BBC_PPT_bkgd_07_diagnol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8" y="2895600"/>
            <a:ext cx="4038601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172200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5761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_images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36"/>
          <a:stretch/>
        </p:blipFill>
        <p:spPr>
          <a:xfrm>
            <a:off x="-2154" y="1"/>
            <a:ext cx="9144001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1998" y="2895600"/>
            <a:ext cx="4038601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975" y="6172200"/>
            <a:ext cx="2219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56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home\Corporate Communications\PowerPoint Template\PowerPoint Redesign\2015\Images\BronsonLakeVi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35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H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home\Corporate Communications\PowerPoint Template\PowerPoint Redesign\2015\Images\Bronson_Commons_intr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9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3400"/>
            <a:ext cx="7772400" cy="1676400"/>
          </a:xfrm>
        </p:spPr>
        <p:txBody>
          <a:bodyPr anchor="ctr">
            <a:noAutofit/>
          </a:bodyPr>
          <a:lstStyle>
            <a:lvl1pPr algn="r">
              <a:defRPr sz="3600" b="1" cap="all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transition slide </a:t>
            </a:r>
            <a:br>
              <a:rPr lang="en-US" dirty="0"/>
            </a:br>
            <a:r>
              <a:rPr lang="en-US" dirty="0"/>
              <a:t>(2 line max.)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14800" y="2895600"/>
            <a:ext cx="4495800" cy="1500187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400" b="1" baseline="0">
                <a:solidFill>
                  <a:srgbClr val="15772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39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Area 9 coun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344269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Bronson’s Service Area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114300"/>
            <a:ext cx="64008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24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stem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System Statistics</a:t>
            </a: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2800" kern="0" baseline="0" dirty="0">
                <a:latin typeface="Verdana" pitchFamily="34" charset="0"/>
                <a:cs typeface="Verdana"/>
              </a:rPr>
              <a:t>Workforce: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>
                <a:latin typeface="Verdana" pitchFamily="34" charset="0"/>
                <a:cs typeface="Verdana"/>
              </a:rPr>
              <a:t>7,700 employees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>
                <a:latin typeface="Verdana" pitchFamily="34" charset="0"/>
                <a:cs typeface="Verdana"/>
              </a:rPr>
              <a:t>1,100+ medical staff members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>
                <a:latin typeface="Verdana" pitchFamily="34" charset="0"/>
                <a:cs typeface="Verdana"/>
              </a:rPr>
              <a:t>972 volunteers</a:t>
            </a:r>
          </a:p>
          <a:p>
            <a:pPr marL="457200" lvl="1" indent="0">
              <a:lnSpc>
                <a:spcPct val="100000"/>
              </a:lnSpc>
              <a:buFont typeface="Arial" pitchFamily="34" charset="0"/>
              <a:buNone/>
            </a:pPr>
            <a:endParaRPr lang="en-US" sz="2800" kern="0" baseline="0" dirty="0">
              <a:latin typeface="Verdana" pitchFamily="34" charset="0"/>
              <a:cs typeface="Verdana"/>
            </a:endParaRPr>
          </a:p>
          <a:p>
            <a:pPr marL="0" lvl="0" indent="0">
              <a:lnSpc>
                <a:spcPct val="100000"/>
              </a:lnSpc>
              <a:spcAft>
                <a:spcPts val="600"/>
              </a:spcAft>
              <a:buFont typeface="Arial" pitchFamily="34" charset="0"/>
              <a:buNone/>
            </a:pPr>
            <a:r>
              <a:rPr lang="en-US" sz="2800" kern="0" baseline="0" dirty="0">
                <a:latin typeface="Verdana" pitchFamily="34" charset="0"/>
                <a:cs typeface="Verdana"/>
              </a:rPr>
              <a:t>Licensed bed count: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>
                <a:latin typeface="Verdana" pitchFamily="34" charset="0"/>
                <a:cs typeface="Verdana"/>
              </a:rPr>
              <a:t>648 acute care beds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>
                <a:latin typeface="Verdana" pitchFamily="34" charset="0"/>
                <a:cs typeface="Verdana"/>
              </a:rPr>
              <a:t>100 skilled nursing facility beds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kern="0" baseline="0" dirty="0">
                <a:latin typeface="Verdana" pitchFamily="34" charset="0"/>
                <a:cs typeface="Verdana"/>
              </a:rPr>
              <a:t>49 psychiatric/</a:t>
            </a:r>
            <a:r>
              <a:rPr lang="en-US" sz="2800" kern="0" baseline="0" dirty="0" err="1">
                <a:latin typeface="Verdana" pitchFamily="34" charset="0"/>
                <a:cs typeface="Verdana"/>
              </a:rPr>
              <a:t>gero</a:t>
            </a:r>
            <a:r>
              <a:rPr lang="en-US" sz="2800" kern="0" baseline="0" dirty="0">
                <a:latin typeface="Verdana" pitchFamily="34" charset="0"/>
                <a:cs typeface="Verdana"/>
              </a:rPr>
              <a:t>-psychiatric beds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5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H fac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28600" y="1531471"/>
            <a:ext cx="8534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</a:rPr>
              <a:t>434-bed tertiary hospital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21,500 discharges and 103,000 ED visits</a:t>
            </a:r>
          </a:p>
          <a:p>
            <a:pPr marL="342900" lvl="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aseline="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800+ </a:t>
            </a:r>
            <a:r>
              <a:rPr lang="en-US" sz="24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member medical staff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Verdana" pitchFamily="34" charset="0"/>
              </a:rPr>
              <a:t>Provides care in virtually every specialty </a:t>
            </a:r>
            <a:r>
              <a:rPr lang="en-US" sz="2400" kern="0" baseline="0" dirty="0">
                <a:latin typeface="Verdana"/>
                <a:cs typeface="Verdana"/>
              </a:rPr>
              <a:t>with advanced capabilities in critical care</a:t>
            </a:r>
            <a:endParaRPr lang="en-US" sz="2400" dirty="0">
              <a:latin typeface="Verdana" pitchFamily="34" charset="0"/>
            </a:endParaRP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</a:rPr>
              <a:t>One of the largest Medicaid providers in the state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>
                <a:solidFill>
                  <a:srgbClr val="185923"/>
                </a:solidFill>
                <a:latin typeface="Verdana" pitchFamily="34" charset="0"/>
              </a:rPr>
              <a:t> Methodist Hospital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866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MH fa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723586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2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>
                <a:latin typeface="Verdana" pitchFamily="34" charset="0"/>
              </a:rPr>
              <a:t>Magnet Hospital Nursing Excellence</a:t>
            </a:r>
            <a:endParaRPr lang="en-US" sz="2400" kern="0" baseline="0" dirty="0">
              <a:latin typeface="Verdana"/>
              <a:cs typeface="Verdana"/>
            </a:endParaRP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Verdana"/>
                <a:cs typeface="Verdana"/>
              </a:rPr>
              <a:t>Only children’s hospital in southwest Michigan</a:t>
            </a: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Verdana"/>
                <a:cs typeface="Verdana"/>
              </a:rPr>
              <a:t>Regional high risk pregnancy center</a:t>
            </a: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Verdana"/>
                <a:cs typeface="Verdana"/>
              </a:rPr>
              <a:t>Only Level I Trauma Center in southwest Michigan</a:t>
            </a: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Verdana"/>
                <a:cs typeface="Verdana"/>
              </a:rPr>
              <a:t>Accredited Chest Pain Emergency Center</a:t>
            </a: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kern="0" baseline="0" dirty="0">
                <a:latin typeface="Verdana"/>
                <a:cs typeface="Verdana"/>
              </a:rPr>
              <a:t>Certified stroke center</a:t>
            </a: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kern="0" baseline="0" dirty="0">
              <a:latin typeface="Verdana"/>
              <a:cs typeface="Verdana"/>
            </a:endParaRP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kern="0" baseline="0" dirty="0">
              <a:latin typeface="Verdana"/>
              <a:cs typeface="Verdana"/>
            </a:endParaRPr>
          </a:p>
          <a:p>
            <a:pPr marL="342900" lvl="2" indent="-34290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2400" kern="0" baseline="0" dirty="0">
              <a:latin typeface="Verdana"/>
              <a:cs typeface="Verdana"/>
            </a:endParaRPr>
          </a:p>
          <a:p>
            <a:pPr marL="0" lvl="2" indent="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2400" kern="0" dirty="0"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>
                <a:solidFill>
                  <a:srgbClr val="185923"/>
                </a:solidFill>
                <a:latin typeface="Verdana" pitchFamily="34" charset="0"/>
              </a:rPr>
              <a:t> Methodist Hospital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051"/>
            <a:ext cx="8229600" cy="11368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87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98493"/>
            <a:ext cx="4040188" cy="290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87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98493"/>
            <a:ext cx="4041775" cy="290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6872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H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</a:rPr>
              <a:t>35-bed</a:t>
            </a:r>
            <a:r>
              <a:rPr lang="en-US" sz="2400" baseline="0" dirty="0">
                <a:latin typeface="Verdana" pitchFamily="34" charset="0"/>
              </a:rPr>
              <a:t> </a:t>
            </a:r>
            <a:r>
              <a:rPr lang="en-US" sz="2400" dirty="0">
                <a:latin typeface="Verdana" pitchFamily="34" charset="0"/>
              </a:rPr>
              <a:t>critical-access hospital 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945 </a:t>
            </a:r>
            <a:r>
              <a:rPr lang="en-US" sz="2400" dirty="0">
                <a:latin typeface="Verdana" pitchFamily="34" charset="0"/>
              </a:rPr>
              <a:t>inpatient discharges annually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17,700 ED visits annually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Verdana" pitchFamily="34" charset="0"/>
              </a:rPr>
              <a:t>185 </a:t>
            </a:r>
            <a:r>
              <a:rPr lang="en-US" sz="2400" dirty="0">
                <a:latin typeface="Verdana" pitchFamily="34" charset="0"/>
              </a:rPr>
              <a:t>member medical staff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</a:rPr>
              <a:t>Full range of acute care services including surgery, geriatric psychology, emergency care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</a:rPr>
              <a:t>Outpatient services/specialty clinics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Verdana" pitchFamily="34" charset="0"/>
              </a:rPr>
              <a:t>Rural health clinics in Decatur, Mattawan and Paw </a:t>
            </a:r>
            <a:r>
              <a:rPr lang="en-US" sz="2400" dirty="0" err="1">
                <a:latin typeface="Verdana" pitchFamily="34" charset="0"/>
              </a:rPr>
              <a:t>Paw</a:t>
            </a:r>
            <a:endParaRPr lang="en-US" sz="2400" kern="0" dirty="0">
              <a:latin typeface="Verdana" pitchFamily="34" charset="0"/>
              <a:cs typeface="Verdan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>
                <a:solidFill>
                  <a:srgbClr val="185923"/>
                </a:solidFill>
                <a:latin typeface="Verdana" pitchFamily="34" charset="0"/>
              </a:rPr>
              <a:t> Lakeview Hospital</a:t>
            </a:r>
            <a:endParaRPr lang="en-US" sz="3600" b="1" dirty="0">
              <a:solidFill>
                <a:srgbClr val="185923"/>
              </a:solidFill>
              <a:latin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16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C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>
                <a:solidFill>
                  <a:srgbClr val="185923"/>
                </a:solidFill>
                <a:latin typeface="Verdana" pitchFamily="34" charset="0"/>
              </a:rPr>
              <a:t> Battle Creek</a:t>
            </a: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latin typeface="Verdana" pitchFamily="34" charset="0"/>
              </a:rPr>
              <a:t>189-bed community hospital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latin typeface="Verdana" pitchFamily="34" charset="0"/>
              </a:rPr>
              <a:t>39 behavioral health</a:t>
            </a:r>
            <a:r>
              <a:rPr lang="en-US" sz="2400" kern="0" baseline="0" dirty="0">
                <a:latin typeface="Verdana" pitchFamily="34" charset="0"/>
              </a:rPr>
              <a:t> </a:t>
            </a:r>
            <a:r>
              <a:rPr lang="en-US" sz="2400" kern="0" dirty="0">
                <a:latin typeface="Verdana" pitchFamily="34" charset="0"/>
              </a:rPr>
              <a:t>beds at Fieldstone</a:t>
            </a:r>
            <a:r>
              <a:rPr lang="en-US" sz="2400" kern="0" baseline="0" dirty="0">
                <a:latin typeface="Verdana" pitchFamily="34" charset="0"/>
              </a:rPr>
              <a:t> Center </a:t>
            </a:r>
            <a:endParaRPr lang="en-US" sz="2400" kern="0" dirty="0">
              <a:latin typeface="Verdana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solidFill>
                  <a:schemeClr val="tx1"/>
                </a:solidFill>
                <a:latin typeface="Verdana" pitchFamily="34" charset="0"/>
              </a:rPr>
              <a:t>1,600</a:t>
            </a:r>
            <a:r>
              <a:rPr lang="en-US" sz="2400" kern="0" dirty="0">
                <a:latin typeface="Verdana" pitchFamily="34" charset="0"/>
              </a:rPr>
              <a:t> employees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solidFill>
                  <a:schemeClr val="tx1"/>
                </a:solidFill>
                <a:latin typeface="Verdana" pitchFamily="34" charset="0"/>
              </a:rPr>
              <a:t>440 member medical staff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Verdana" pitchFamily="34" charset="0"/>
              </a:rPr>
              <a:t>450 </a:t>
            </a:r>
            <a:r>
              <a:rPr lang="en-US" sz="2400" kern="0" dirty="0">
                <a:latin typeface="Verdana" pitchFamily="34" charset="0"/>
              </a:rPr>
              <a:t>volunteer members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52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BC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211062"/>
            <a:ext cx="9144000" cy="64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228600" y="533400"/>
            <a:ext cx="8686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185923"/>
                </a:solidFill>
                <a:latin typeface="Verdana" pitchFamily="34" charset="0"/>
              </a:rPr>
              <a:t>Bronson</a:t>
            </a:r>
            <a:r>
              <a:rPr lang="en-US" sz="3600" b="1" baseline="0" dirty="0">
                <a:solidFill>
                  <a:srgbClr val="185923"/>
                </a:solidFill>
                <a:latin typeface="Verdana" pitchFamily="34" charset="0"/>
              </a:rPr>
              <a:t> Battle Creek</a:t>
            </a:r>
          </a:p>
        </p:txBody>
      </p:sp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228600" y="1447800"/>
            <a:ext cx="8610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dirty="0">
                <a:latin typeface="Verdana" pitchFamily="34" charset="0"/>
              </a:rPr>
              <a:t>Emergency Department and urgent</a:t>
            </a:r>
            <a:r>
              <a:rPr lang="en-US" sz="2400" kern="0" baseline="0" dirty="0">
                <a:latin typeface="Verdana" pitchFamily="34" charset="0"/>
              </a:rPr>
              <a:t> care 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baseline="0" dirty="0">
                <a:latin typeface="Verdana" pitchFamily="34" charset="0"/>
              </a:rPr>
              <a:t>Bronson </a:t>
            </a:r>
            <a:r>
              <a:rPr lang="en-US" sz="2400" kern="0" baseline="0" dirty="0" err="1">
                <a:latin typeface="Verdana" pitchFamily="34" charset="0"/>
              </a:rPr>
              <a:t>BirthPlace</a:t>
            </a:r>
            <a:endParaRPr lang="en-US" sz="2400" kern="0" dirty="0">
              <a:latin typeface="Verdan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dirty="0">
                <a:latin typeface="Verdana" pitchFamily="34" charset="0"/>
              </a:rPr>
              <a:t>Bronson at Home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latin typeface="Verdana" pitchFamily="34" charset="0"/>
              </a:rPr>
              <a:t>Cancer Care Center</a:t>
            </a: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dirty="0">
                <a:latin typeface="Verdana" pitchFamily="34" charset="0"/>
              </a:rPr>
              <a:t>Orthopedic Renewal Center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kern="0" dirty="0">
                <a:latin typeface="Verdana" pitchFamily="34" charset="0"/>
              </a:rPr>
              <a:t>Psychiatry</a:t>
            </a:r>
            <a:r>
              <a:rPr lang="en-US" sz="2400" kern="0" baseline="0" dirty="0">
                <a:latin typeface="Verdana" pitchFamily="34" charset="0"/>
              </a:rPr>
              <a:t> &amp; Behavioral Health</a:t>
            </a:r>
            <a:endParaRPr lang="en-US" sz="2400" kern="0" dirty="0">
              <a:latin typeface="Verdana" pitchFamily="34" charset="0"/>
            </a:endParaRPr>
          </a:p>
          <a:p>
            <a:pPr marL="457200" lvl="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0" dirty="0">
                <a:latin typeface="Verdana" pitchFamily="34" charset="0"/>
              </a:rPr>
              <a:t>Wound Healing Center &amp; Hyperbaric Medicine</a:t>
            </a:r>
            <a:endParaRPr lang="en-US" sz="2800" kern="0" dirty="0">
              <a:latin typeface="Verdana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076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6CCE8-469C-4B56-ABFC-5CF7E2F05F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4689"/>
            <a:ext cx="5111750" cy="4591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738"/>
            <a:ext cx="3008313" cy="3429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7330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0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1"/>
            <a:ext cx="8229600" cy="3810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40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792288" y="794099"/>
            <a:ext cx="5486400" cy="4114800"/>
          </a:xfrm>
          <a:solidFill>
            <a:schemeClr val="bg2"/>
          </a:solidFill>
          <a:ln w="76200" cmpd="sng">
            <a:solidFill>
              <a:srgbClr val="FFFFFF"/>
            </a:solidFill>
            <a:miter lim="800000"/>
          </a:ln>
          <a:effectLst>
            <a:outerShdw blurRad="85725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168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866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" y="6211887"/>
            <a:ext cx="914310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theme" Target="../theme/theme1.xml"/><Relationship Id="rId54" Type="http://schemas.openxmlformats.org/officeDocument/2006/relationships/image" Target="../media/image1.emf"/><Relationship Id="rId55" Type="http://schemas.openxmlformats.org/officeDocument/2006/relationships/image" Target="../media/image2.emf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0" y="6144381"/>
            <a:ext cx="9144000" cy="7136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3425"/>
            <a:ext cx="8229600" cy="135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2585"/>
            <a:ext cx="8229600" cy="372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09" y="6527889"/>
            <a:ext cx="39270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dirty="0" smtClean="0">
                <a:solidFill>
                  <a:schemeClr val="bg1"/>
                </a:solidFill>
                <a:latin typeface="Lucida Grande"/>
                <a:cs typeface="Lucida Grande"/>
              </a:rPr>
              <a:t>Copyright  ©American College of Nurse-Midwives Inc.  All Rights Reserved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0" y="0"/>
            <a:ext cx="9144000" cy="46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938750" y="6315977"/>
            <a:ext cx="3981307" cy="4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3" r:id="rId10"/>
    <p:sldLayoutId id="2147483709" r:id="rId11"/>
    <p:sldLayoutId id="2147483666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704" r:id="rId38"/>
    <p:sldLayoutId id="2147483705" r:id="rId39"/>
    <p:sldLayoutId id="2147483706" r:id="rId40"/>
    <p:sldLayoutId id="2147483707" r:id="rId41"/>
    <p:sldLayoutId id="2147483696" r:id="rId42"/>
    <p:sldLayoutId id="2147483694" r:id="rId43"/>
    <p:sldLayoutId id="2147483695" r:id="rId44"/>
    <p:sldLayoutId id="2147483708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8C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cdn.vertex42.com/ExcelTemplates/Images/cause-and-effect-diagram.gif" TargetMode="External"/><Relationship Id="rId3" Type="http://schemas.openxmlformats.org/officeDocument/2006/relationships/image" Target="../media/image5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for Performance Improvement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Sandra Hart, RN</a:t>
            </a:r>
          </a:p>
          <a:p>
            <a:r>
              <a:rPr lang="en-US" dirty="0" smtClean="0"/>
              <a:t>Bronson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53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Fishbone – Cause and Effect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10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3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Fishbone – Cause and Effect</a:t>
            </a:r>
          </a:p>
        </p:txBody>
      </p:sp>
      <p:pic>
        <p:nvPicPr>
          <p:cNvPr id="6" name="Picture 4" descr="Fishbone Diagram / Cause and Effect Diagram">
            <a:hlinkClick r:id="rId2" tooltip="Screenshot of the Cause and Effect Diagram Template in Excel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600200"/>
            <a:ext cx="6781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6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Fishbone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68500"/>
            <a:ext cx="62039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55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85800"/>
            <a:ext cx="83058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Define the Problem: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133600"/>
            <a:ext cx="42672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1.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5400" y="3048000"/>
            <a:ext cx="45720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2.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962400"/>
            <a:ext cx="44196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3.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4876800"/>
            <a:ext cx="4495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4.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5791200"/>
            <a:ext cx="4495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prstClr val="black"/>
                </a:solidFill>
              </a:rPr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1676400"/>
            <a:ext cx="296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Why is this happening? 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784" y="2066052"/>
            <a:ext cx="86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Why is </a:t>
            </a:r>
          </a:p>
          <a:p>
            <a:r>
              <a:rPr lang="en-US" dirty="0">
                <a:solidFill>
                  <a:prstClr val="black"/>
                </a:solidFill>
              </a:rPr>
              <a:t>that?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4434" y="2999601"/>
            <a:ext cx="86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Why is </a:t>
            </a:r>
          </a:p>
          <a:p>
            <a:r>
              <a:rPr lang="en-US" dirty="0">
                <a:solidFill>
                  <a:prstClr val="black"/>
                </a:solidFill>
              </a:rPr>
              <a:t>that?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3450" y="3886954"/>
            <a:ext cx="86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Why is </a:t>
            </a:r>
          </a:p>
          <a:p>
            <a:r>
              <a:rPr lang="en-US" dirty="0">
                <a:solidFill>
                  <a:prstClr val="black"/>
                </a:solidFill>
              </a:rPr>
              <a:t>that?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4815423"/>
            <a:ext cx="8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Why is</a:t>
            </a:r>
          </a:p>
          <a:p>
            <a:r>
              <a:rPr lang="en-US" dirty="0">
                <a:solidFill>
                  <a:prstClr val="black"/>
                </a:solidFill>
              </a:rPr>
              <a:t> that?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120875"/>
            <a:ext cx="3061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 Why’s Worksheet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79626" y="2651423"/>
            <a:ext cx="0" cy="31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553200" y="3575566"/>
            <a:ext cx="0" cy="31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39000" y="4489966"/>
            <a:ext cx="0" cy="31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046906" y="5403612"/>
            <a:ext cx="0" cy="316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1" idx="1"/>
          </p:cNvCxnSpPr>
          <p:nvPr/>
        </p:nvCxnSpPr>
        <p:spPr>
          <a:xfrm>
            <a:off x="4952796" y="2389217"/>
            <a:ext cx="33998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034446" y="3276600"/>
            <a:ext cx="339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644268" y="4210119"/>
            <a:ext cx="339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508612" y="5105400"/>
            <a:ext cx="3399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200" y="540361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Caution: If your last </a:t>
            </a:r>
          </a:p>
          <a:p>
            <a:r>
              <a:rPr lang="en-US" i="1" dirty="0">
                <a:solidFill>
                  <a:prstClr val="black"/>
                </a:solidFill>
              </a:rPr>
              <a:t>answer is something you cannot control, go back up to previous answer.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43400" y="5932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Date: 		</a:t>
            </a:r>
          </a:p>
          <a:p>
            <a:r>
              <a:rPr lang="en-US" sz="1600" dirty="0">
                <a:solidFill>
                  <a:prstClr val="black"/>
                </a:solidFill>
              </a:rPr>
              <a:t>Completed by: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35420" y="1686104"/>
            <a:ext cx="268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Caution: try to answer without making assumptions, if possible.</a:t>
            </a:r>
          </a:p>
        </p:txBody>
      </p:sp>
    </p:spTree>
    <p:extLst>
      <p:ext uri="{BB962C8B-B14F-4D97-AF65-F5344CB8AC3E}">
        <p14:creationId xmlns:p14="http://schemas.microsoft.com/office/powerpoint/2010/main" val="278812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851246"/>
      </p:ext>
    </p:extLst>
  </p:cSld>
  <p:clrMapOvr>
    <a:masterClrMapping/>
  </p:clrMapOvr>
</p:sld>
</file>

<file path=ppt/theme/theme1.xml><?xml version="1.0" encoding="utf-8"?>
<a:theme xmlns:a="http://schemas.openxmlformats.org/drawingml/2006/main" name="RPC 2016">
  <a:themeElements>
    <a:clrScheme name="ACNM Blue Standard">
      <a:dk1>
        <a:sysClr val="windowText" lastClr="000000"/>
      </a:dk1>
      <a:lt1>
        <a:sysClr val="window" lastClr="FFFFFF"/>
      </a:lt1>
      <a:dk2>
        <a:srgbClr val="2248B5"/>
      </a:dk2>
      <a:lt2>
        <a:srgbClr val="EEECE1"/>
      </a:lt2>
      <a:accent1>
        <a:srgbClr val="4F81BD"/>
      </a:accent1>
      <a:accent2>
        <a:srgbClr val="74C003"/>
      </a:accent2>
      <a:accent3>
        <a:srgbClr val="BB3A00"/>
      </a:accent3>
      <a:accent4>
        <a:srgbClr val="8064A2"/>
      </a:accent4>
      <a:accent5>
        <a:srgbClr val="4BACC6"/>
      </a:accent5>
      <a:accent6>
        <a:srgbClr val="F79646"/>
      </a:accent6>
      <a:hlink>
        <a:srgbClr val="1662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rpComm File" ma:contentTypeID="0x010100DCAA00954132E944B0D870F0DB9F94A80043C6FCAAE6721F48A9E249B36ABCE7D3" ma:contentTypeVersion="8" ma:contentTypeDescription="" ma:contentTypeScope="" ma:versionID="05aadca8d50c721c028c86aa27f7cdbd">
  <xsd:schema xmlns:xsd="http://www.w3.org/2001/XMLSchema" xmlns:xs="http://www.w3.org/2001/XMLSchema" xmlns:p="http://schemas.microsoft.com/office/2006/metadata/properties" xmlns:ns1="http://schemas.microsoft.com/sharepoint/v3" xmlns:ns2="76a52e6c-7279-4fd6-9800-c1ac0993419b" xmlns:ns3="97c78ae5-1611-4dfd-b94b-3ddc90ac9c70" targetNamespace="http://schemas.microsoft.com/office/2006/metadata/properties" ma:root="true" ma:fieldsID="42c812619d777f65c224d5ba365a71c0" ns1:_="" ns2:_="" ns3:_="">
    <xsd:import namespace="http://schemas.microsoft.com/sharepoint/v3"/>
    <xsd:import namespace="76a52e6c-7279-4fd6-9800-c1ac0993419b"/>
    <xsd:import namespace="97c78ae5-1611-4dfd-b94b-3ddc90ac9c7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ntities" minOccurs="0"/>
                <xsd:element ref="ns3:County" minOccurs="0"/>
                <xsd:element ref="ns3:Document_x0020_Category" minOccurs="0"/>
                <xsd:element ref="ns1:_dlc_Exempt" minOccurs="0"/>
                <xsd:element ref="ns3:Notes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4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52e6c-7279-4fd6-9800-c1ac099341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78ae5-1611-4dfd-b94b-3ddc90ac9c70" elementFormDefault="qualified">
    <xsd:import namespace="http://schemas.microsoft.com/office/2006/documentManagement/types"/>
    <xsd:import namespace="http://schemas.microsoft.com/office/infopath/2007/PartnerControls"/>
    <xsd:element name="Entities" ma:index="11" nillable="true" ma:displayName="Entities" ma:internalName="Entit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AC"/>
                    <xsd:enumeration value="BAH"/>
                    <xsd:enumeration value="Battle Creek Practices"/>
                    <xsd:enumeration value="BBC"/>
                    <xsd:enumeration value="BHCMW"/>
                    <xsd:enumeration value="BLH"/>
                    <xsd:enumeration value="BLOC"/>
                    <xsd:enumeration value="BMH"/>
                    <xsd:enumeration value="Bronson"/>
                    <xsd:enumeration value="Bronson Commons"/>
                    <xsd:enumeration value="BVOC"/>
                    <xsd:enumeration value="Children’s Hospital"/>
                    <xsd:enumeration value="Kalamazoo Practices"/>
                    <xsd:enumeration value="LakeView Practices"/>
                  </xsd:restriction>
                </xsd:simpleType>
              </xsd:element>
            </xsd:sequence>
          </xsd:extension>
        </xsd:complexContent>
      </xsd:complexType>
    </xsd:element>
    <xsd:element name="County" ma:index="12" nillable="true" ma:displayName="County" ma:internalName="Coun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lhoun"/>
                    <xsd:enumeration value="Kalamazoo"/>
                    <xsd:enumeration value="Van Buren"/>
                  </xsd:restriction>
                </xsd:simpleType>
              </xsd:element>
            </xsd:sequence>
          </xsd:extension>
        </xsd:complexContent>
      </xsd:complexType>
    </xsd:element>
    <xsd:element name="Document_x0020_Category" ma:index="13" nillable="true" ma:displayName="Document Category" ma:format="RadioButtons" ma:internalName="Document_x0020_Category">
      <xsd:simpleType>
        <xsd:restriction base="dms:Choice">
          <xsd:enumeration value="Brochure"/>
          <xsd:enumeration value="Fax"/>
          <xsd:enumeration value="Flier"/>
          <xsd:enumeration value="Letterhead"/>
          <xsd:enumeration value="Logo/Wordmark"/>
          <xsd:enumeration value="Memo"/>
          <xsd:enumeration value="Patient Education / Information"/>
          <xsd:enumeration value="PowerPoint"/>
          <xsd:enumeration value="Video"/>
        </xsd:restriction>
      </xsd:simpleType>
    </xsd:element>
    <xsd:element name="Notes1" ma:index="15" nillable="true" ma:displayName="Notes" ma:internalName="Notes1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p:Policy xmlns:p="office.server.policy" id="" local="true">
  <p:Name>CorpComm File</p:Name>
  <p:Description/>
  <p:Statement/>
  <p:PolicyItems>
    <p:PolicyItem featureId="Microsoft.Office.RecordsManagement.PolicyFeatures.PolicyAudit" staticId="0x010100DCAA00954132E944B0D870F0DB9F94A80043C6FCAAE6721F48A9E249B36ABCE7D3|810367359" UniqueId="99f4c189-c458-49a3-9f62-e689d0348c90">
      <p:Name>Auditing</p:Name>
      <p:Description>Audits user actions on documents and list items to the Audit Log.</p:Description>
      <p:CustomData>
        <Audit>
          <Update/>
          <View/>
        </Audit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1 xmlns="97c78ae5-1611-4dfd-b94b-3ddc90ac9c70" xsi:nil="true"/>
    <County xmlns="97c78ae5-1611-4dfd-b94b-3ddc90ac9c70">
      <Value>Calhoun</Value>
      <Value>Kalamazoo</Value>
      <Value>Van Buren</Value>
    </County>
    <Entities xmlns="97c78ae5-1611-4dfd-b94b-3ddc90ac9c70">
      <Value>BAC</Value>
      <Value>BAH</Value>
      <Value>Battle Creek Practices</Value>
      <Value>BBC</Value>
      <Value>BHCMW</Value>
      <Value>BLH</Value>
      <Value>BLOC</Value>
      <Value>BMH</Value>
      <Value>Bronson</Value>
      <Value>Bronson Commons</Value>
      <Value>BVOC</Value>
      <Value>Children’s Hospital</Value>
      <Value>Kalamazoo Practices</Value>
      <Value>LakeView Practices</Value>
    </Entities>
    <Document_x0020_Category xmlns="97c78ae5-1611-4dfd-b94b-3ddc90ac9c70">PowerPoint</Document_x0020_Category>
    <_dlc_DocId xmlns="76a52e6c-7279-4fd6-9800-c1ac0993419b">557ZMDCEM3H2-7-583</_dlc_DocId>
    <_dlc_DocIdUrl xmlns="76a52e6c-7279-4fd6-9800-c1ac0993419b">
      <Url>https://collaboration.bronsonhg.org/departments/corpcomm/CSC/_layouts/DocIdRedir.aspx?ID=557ZMDCEM3H2-7-583</Url>
      <Description>557ZMDCEM3H2-7-583</Description>
    </_dlc_DocIdUrl>
  </documentManagement>
</p:properties>
</file>

<file path=customXml/itemProps1.xml><?xml version="1.0" encoding="utf-8"?>
<ds:datastoreItem xmlns:ds="http://schemas.openxmlformats.org/officeDocument/2006/customXml" ds:itemID="{48FE0739-1722-4285-A113-81F5BE10EB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a52e6c-7279-4fd6-9800-c1ac0993419b"/>
    <ds:schemaRef ds:uri="97c78ae5-1611-4dfd-b94b-3ddc90ac9c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A56B21-91E5-4E06-8731-96E76826B7D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3C68F91-8C35-449A-BC07-53264B8A358A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E4DDEC63-8413-411B-BAE1-6792384CBE65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BA5E096-C59E-41D2-8231-B99A2B20B9C0}">
  <ds:schemaRefs>
    <ds:schemaRef ds:uri="http://schemas.microsoft.com/office/2006/metadata/properties"/>
    <ds:schemaRef ds:uri="76a52e6c-7279-4fd6-9800-c1ac0993419b"/>
    <ds:schemaRef ds:uri="http://schemas.microsoft.com/sharepoint/v3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97c78ae5-1611-4dfd-b94b-3ddc90ac9c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94</Words>
  <Application>Microsoft Macintosh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RPC 2016</vt:lpstr>
      <vt:lpstr>Tools for Performance Improvement</vt:lpstr>
      <vt:lpstr>Fishbone – Cause and Effect</vt:lpstr>
      <vt:lpstr>Fishbone – Cause and Effect</vt:lpstr>
      <vt:lpstr>Sample Fishbone</vt:lpstr>
      <vt:lpstr>PowerPoint Presentation</vt:lpstr>
      <vt:lpstr>PowerPoint Presentation</vt:lpstr>
    </vt:vector>
  </TitlesOfParts>
  <Company>Bronson Healthcare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performance improvement</dc:title>
  <dc:creator>Bronson Healthcare Group</dc:creator>
  <cp:lastModifiedBy>kate chenok</cp:lastModifiedBy>
  <cp:revision>6</cp:revision>
  <dcterms:created xsi:type="dcterms:W3CDTF">2016-02-25T15:09:16Z</dcterms:created>
  <dcterms:modified xsi:type="dcterms:W3CDTF">2016-10-04T21:26:23Z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045d34fe-a949-4648-8a49-8d39cca39e1d</vt:lpwstr>
  </property>
  <property fmtid="{D5CDD505-2E9C-101B-9397-08002B2CF9AE}" pid="3" name="ContentTypeId">
    <vt:lpwstr>0x010100DCAA00954132E944B0D870F0DB9F94A80043C6FCAAE6721F48A9E249B36ABCE7D3</vt:lpwstr>
  </property>
</Properties>
</file>