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58"/>
    <p:restoredTop sz="94696"/>
  </p:normalViewPr>
  <p:slideViewPr>
    <p:cSldViewPr snapToGrid="0" snapToObjects="1">
      <p:cViewPr varScale="1">
        <p:scale>
          <a:sx n="103" d="100"/>
          <a:sy n="103" d="100"/>
        </p:scale>
        <p:origin x="-26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F4DFB-903D-7542-B154-FC7061F8475D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45A89D4F-56DF-764C-BE6B-38A8A812D2D0}">
      <dgm:prSet phldrT="[Text]"/>
      <dgm:spPr/>
      <dgm:t>
        <a:bodyPr/>
        <a:lstStyle/>
        <a:p>
          <a:r>
            <a:rPr lang="en-US" dirty="0" smtClean="0"/>
            <a:t>Uncertainty</a:t>
          </a:r>
          <a:endParaRPr lang="en-US" dirty="0"/>
        </a:p>
      </dgm:t>
    </dgm:pt>
    <dgm:pt modelId="{ED7A94D8-32E6-9348-8174-DB827333D937}" type="parTrans" cxnId="{78EEAB7B-78DF-BA4B-ADA6-09F8B327FA7D}">
      <dgm:prSet/>
      <dgm:spPr/>
      <dgm:t>
        <a:bodyPr/>
        <a:lstStyle/>
        <a:p>
          <a:endParaRPr lang="en-US"/>
        </a:p>
      </dgm:t>
    </dgm:pt>
    <dgm:pt modelId="{0B633417-060A-EB48-978A-1F19E6EB9513}" type="sibTrans" cxnId="{78EEAB7B-78DF-BA4B-ADA6-09F8B327FA7D}">
      <dgm:prSet/>
      <dgm:spPr/>
      <dgm:t>
        <a:bodyPr/>
        <a:lstStyle/>
        <a:p>
          <a:endParaRPr lang="en-US"/>
        </a:p>
      </dgm:t>
    </dgm:pt>
    <dgm:pt modelId="{9E27E66C-6ACD-2A48-9757-20E627A43D1B}">
      <dgm:prSet phldrT="[Text]"/>
      <dgm:spPr/>
      <dgm:t>
        <a:bodyPr/>
        <a:lstStyle/>
        <a:p>
          <a:r>
            <a:rPr lang="en-US" dirty="0" smtClean="0"/>
            <a:t>Increased Anxiety</a:t>
          </a:r>
          <a:endParaRPr lang="en-US" dirty="0"/>
        </a:p>
      </dgm:t>
    </dgm:pt>
    <dgm:pt modelId="{EB66497D-B2F8-E04E-BB8D-670FA8D16D19}" type="parTrans" cxnId="{DA3EAB2A-8952-1A4D-97E2-CBE3A2D45C3F}">
      <dgm:prSet/>
      <dgm:spPr/>
      <dgm:t>
        <a:bodyPr/>
        <a:lstStyle/>
        <a:p>
          <a:endParaRPr lang="en-US"/>
        </a:p>
      </dgm:t>
    </dgm:pt>
    <dgm:pt modelId="{E4A02395-63E3-7D46-B439-3CBD6132446B}" type="sibTrans" cxnId="{DA3EAB2A-8952-1A4D-97E2-CBE3A2D45C3F}">
      <dgm:prSet/>
      <dgm:spPr/>
      <dgm:t>
        <a:bodyPr/>
        <a:lstStyle/>
        <a:p>
          <a:endParaRPr lang="en-US"/>
        </a:p>
      </dgm:t>
    </dgm:pt>
    <dgm:pt modelId="{BC9A3DD1-6F85-3F43-9941-869F4E90A931}">
      <dgm:prSet phldrT="[Text]"/>
      <dgm:spPr/>
      <dgm:t>
        <a:bodyPr/>
        <a:lstStyle/>
        <a:p>
          <a:r>
            <a:rPr lang="en-US" dirty="0" smtClean="0"/>
            <a:t>Increased Pain Perception</a:t>
          </a:r>
          <a:endParaRPr lang="en-US" dirty="0"/>
        </a:p>
      </dgm:t>
    </dgm:pt>
    <dgm:pt modelId="{B73EBE30-F137-0341-8F6B-CB40F42C6490}" type="parTrans" cxnId="{B5B5F000-840B-A941-AF95-5F68703C2F12}">
      <dgm:prSet/>
      <dgm:spPr/>
      <dgm:t>
        <a:bodyPr/>
        <a:lstStyle/>
        <a:p>
          <a:endParaRPr lang="en-US"/>
        </a:p>
      </dgm:t>
    </dgm:pt>
    <dgm:pt modelId="{CF18C262-84BB-C247-9EEF-15D8671D0664}" type="sibTrans" cxnId="{B5B5F000-840B-A941-AF95-5F68703C2F12}">
      <dgm:prSet/>
      <dgm:spPr/>
      <dgm:t>
        <a:bodyPr/>
        <a:lstStyle/>
        <a:p>
          <a:endParaRPr lang="en-US"/>
        </a:p>
      </dgm:t>
    </dgm:pt>
    <dgm:pt modelId="{33E1291C-D427-064F-AE1D-98D38A14EE9B}" type="pres">
      <dgm:prSet presAssocID="{123F4DFB-903D-7542-B154-FC7061F8475D}" presName="Name0" presStyleCnt="0">
        <dgm:presLayoutVars>
          <dgm:dir/>
          <dgm:resizeHandles val="exact"/>
        </dgm:presLayoutVars>
      </dgm:prSet>
      <dgm:spPr/>
    </dgm:pt>
    <dgm:pt modelId="{77CEEB0A-6369-6B41-BA5F-1B7CD8D9CEC7}" type="pres">
      <dgm:prSet presAssocID="{45A89D4F-56DF-764C-BE6B-38A8A812D2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A14B5-20CF-5140-BD31-C30F9BA14ADA}" type="pres">
      <dgm:prSet presAssocID="{0B633417-060A-EB48-978A-1F19E6EB951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2F69358-8594-A745-A9FF-8AF740ADA494}" type="pres">
      <dgm:prSet presAssocID="{0B633417-060A-EB48-978A-1F19E6EB951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A3745CA-7547-D749-B236-24F7232A54E4}" type="pres">
      <dgm:prSet presAssocID="{9E27E66C-6ACD-2A48-9757-20E627A43D1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431C0-E020-4148-9F2A-CEEFA041A915}" type="pres">
      <dgm:prSet presAssocID="{E4A02395-63E3-7D46-B439-3CBD6132446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DB7735E-8B1C-B44A-95DB-D7EA6DFA9A44}" type="pres">
      <dgm:prSet presAssocID="{E4A02395-63E3-7D46-B439-3CBD6132446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DE161B6-CDD5-1544-B764-DE57CFD5573B}" type="pres">
      <dgm:prSet presAssocID="{BC9A3DD1-6F85-3F43-9941-869F4E90A9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314D9B-5C34-E848-AB65-B89F890ED8C2}" type="presOf" srcId="{123F4DFB-903D-7542-B154-FC7061F8475D}" destId="{33E1291C-D427-064F-AE1D-98D38A14EE9B}" srcOrd="0" destOrd="0" presId="urn:microsoft.com/office/officeart/2005/8/layout/process1"/>
    <dgm:cxn modelId="{C93BA98B-B873-B14F-A437-1B98F79665F7}" type="presOf" srcId="{0B633417-060A-EB48-978A-1F19E6EB9513}" destId="{A2F69358-8594-A745-A9FF-8AF740ADA494}" srcOrd="1" destOrd="0" presId="urn:microsoft.com/office/officeart/2005/8/layout/process1"/>
    <dgm:cxn modelId="{A9E26A93-38E3-B349-98FA-E3811C942D15}" type="presOf" srcId="{9E27E66C-6ACD-2A48-9757-20E627A43D1B}" destId="{8A3745CA-7547-D749-B236-24F7232A54E4}" srcOrd="0" destOrd="0" presId="urn:microsoft.com/office/officeart/2005/8/layout/process1"/>
    <dgm:cxn modelId="{C121FEBC-C73E-BE4E-A83C-01E989052941}" type="presOf" srcId="{45A89D4F-56DF-764C-BE6B-38A8A812D2D0}" destId="{77CEEB0A-6369-6B41-BA5F-1B7CD8D9CEC7}" srcOrd="0" destOrd="0" presId="urn:microsoft.com/office/officeart/2005/8/layout/process1"/>
    <dgm:cxn modelId="{54ACB6BF-2716-EF48-8572-1A83C69D6965}" type="presOf" srcId="{BC9A3DD1-6F85-3F43-9941-869F4E90A931}" destId="{ADE161B6-CDD5-1544-B764-DE57CFD5573B}" srcOrd="0" destOrd="0" presId="urn:microsoft.com/office/officeart/2005/8/layout/process1"/>
    <dgm:cxn modelId="{B5B5F000-840B-A941-AF95-5F68703C2F12}" srcId="{123F4DFB-903D-7542-B154-FC7061F8475D}" destId="{BC9A3DD1-6F85-3F43-9941-869F4E90A931}" srcOrd="2" destOrd="0" parTransId="{B73EBE30-F137-0341-8F6B-CB40F42C6490}" sibTransId="{CF18C262-84BB-C247-9EEF-15D8671D0664}"/>
    <dgm:cxn modelId="{78EEAB7B-78DF-BA4B-ADA6-09F8B327FA7D}" srcId="{123F4DFB-903D-7542-B154-FC7061F8475D}" destId="{45A89D4F-56DF-764C-BE6B-38A8A812D2D0}" srcOrd="0" destOrd="0" parTransId="{ED7A94D8-32E6-9348-8174-DB827333D937}" sibTransId="{0B633417-060A-EB48-978A-1F19E6EB9513}"/>
    <dgm:cxn modelId="{DA3EAB2A-8952-1A4D-97E2-CBE3A2D45C3F}" srcId="{123F4DFB-903D-7542-B154-FC7061F8475D}" destId="{9E27E66C-6ACD-2A48-9757-20E627A43D1B}" srcOrd="1" destOrd="0" parTransId="{EB66497D-B2F8-E04E-BB8D-670FA8D16D19}" sibTransId="{E4A02395-63E3-7D46-B439-3CBD6132446B}"/>
    <dgm:cxn modelId="{CA1580BC-77A0-5749-8E99-372D22CD89DA}" type="presOf" srcId="{E4A02395-63E3-7D46-B439-3CBD6132446B}" destId="{CDB7735E-8B1C-B44A-95DB-D7EA6DFA9A44}" srcOrd="1" destOrd="0" presId="urn:microsoft.com/office/officeart/2005/8/layout/process1"/>
    <dgm:cxn modelId="{0362BBA1-5B84-8C47-A852-932FCCB3FF68}" type="presOf" srcId="{0B633417-060A-EB48-978A-1F19E6EB9513}" destId="{428A14B5-20CF-5140-BD31-C30F9BA14ADA}" srcOrd="0" destOrd="0" presId="urn:microsoft.com/office/officeart/2005/8/layout/process1"/>
    <dgm:cxn modelId="{5DFF3351-5D54-1A47-9929-FF13C740C4FC}" type="presOf" srcId="{E4A02395-63E3-7D46-B439-3CBD6132446B}" destId="{7C8431C0-E020-4148-9F2A-CEEFA041A915}" srcOrd="0" destOrd="0" presId="urn:microsoft.com/office/officeart/2005/8/layout/process1"/>
    <dgm:cxn modelId="{81B3A8C9-08F0-264F-8096-17C889C481DF}" type="presParOf" srcId="{33E1291C-D427-064F-AE1D-98D38A14EE9B}" destId="{77CEEB0A-6369-6B41-BA5F-1B7CD8D9CEC7}" srcOrd="0" destOrd="0" presId="urn:microsoft.com/office/officeart/2005/8/layout/process1"/>
    <dgm:cxn modelId="{E5E42003-7AB1-BA4B-BA64-2CD0F962C960}" type="presParOf" srcId="{33E1291C-D427-064F-AE1D-98D38A14EE9B}" destId="{428A14B5-20CF-5140-BD31-C30F9BA14ADA}" srcOrd="1" destOrd="0" presId="urn:microsoft.com/office/officeart/2005/8/layout/process1"/>
    <dgm:cxn modelId="{D08C749C-EB4E-A348-9267-AE607A28D1C7}" type="presParOf" srcId="{428A14B5-20CF-5140-BD31-C30F9BA14ADA}" destId="{A2F69358-8594-A745-A9FF-8AF740ADA494}" srcOrd="0" destOrd="0" presId="urn:microsoft.com/office/officeart/2005/8/layout/process1"/>
    <dgm:cxn modelId="{10CE127C-D950-F241-8ECF-353BE71F7C19}" type="presParOf" srcId="{33E1291C-D427-064F-AE1D-98D38A14EE9B}" destId="{8A3745CA-7547-D749-B236-24F7232A54E4}" srcOrd="2" destOrd="0" presId="urn:microsoft.com/office/officeart/2005/8/layout/process1"/>
    <dgm:cxn modelId="{190E4FB6-D1B4-6745-9E92-D99C0966928F}" type="presParOf" srcId="{33E1291C-D427-064F-AE1D-98D38A14EE9B}" destId="{7C8431C0-E020-4148-9F2A-CEEFA041A915}" srcOrd="3" destOrd="0" presId="urn:microsoft.com/office/officeart/2005/8/layout/process1"/>
    <dgm:cxn modelId="{F9D6A8D8-61B9-B84E-B138-6F018B957DAB}" type="presParOf" srcId="{7C8431C0-E020-4148-9F2A-CEEFA041A915}" destId="{CDB7735E-8B1C-B44A-95DB-D7EA6DFA9A44}" srcOrd="0" destOrd="0" presId="urn:microsoft.com/office/officeart/2005/8/layout/process1"/>
    <dgm:cxn modelId="{C8C7F543-CC78-FD4F-9132-91C6F05EBFF8}" type="presParOf" srcId="{33E1291C-D427-064F-AE1D-98D38A14EE9B}" destId="{ADE161B6-CDD5-1544-B764-DE57CFD5573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EEB0A-6369-6B41-BA5F-1B7CD8D9CEC7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Uncertainty</a:t>
          </a:r>
          <a:endParaRPr lang="en-US" sz="2400" kern="1200" dirty="0"/>
        </a:p>
      </dsp:txBody>
      <dsp:txXfrm>
        <a:off x="44665" y="2106299"/>
        <a:ext cx="2060143" cy="1206068"/>
      </dsp:txXfrm>
    </dsp:sp>
    <dsp:sp modelId="{428A14B5-20CF-5140-BD31-C30F9BA14ADA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55850" y="2550475"/>
        <a:ext cx="316861" cy="317716"/>
      </dsp:txXfrm>
    </dsp:sp>
    <dsp:sp modelId="{8A3745CA-7547-D749-B236-24F7232A54E4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Increased Anxiety</a:t>
          </a:r>
          <a:endParaRPr lang="en-US" sz="2400" kern="1200" dirty="0"/>
        </a:p>
      </dsp:txBody>
      <dsp:txXfrm>
        <a:off x="3033928" y="2106299"/>
        <a:ext cx="2060143" cy="1206068"/>
      </dsp:txXfrm>
    </dsp:sp>
    <dsp:sp modelId="{7C8431C0-E020-4148-9F2A-CEEFA041A915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345112" y="2550475"/>
        <a:ext cx="316861" cy="317716"/>
      </dsp:txXfrm>
    </dsp:sp>
    <dsp:sp modelId="{ADE161B6-CDD5-1544-B764-DE57CFD5573B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Increased Pain Perception</a:t>
          </a:r>
          <a:endParaRPr lang="en-US" sz="2400" kern="1200" dirty="0"/>
        </a:p>
      </dsp:txBody>
      <dsp:txXfrm>
        <a:off x="6023190" y="2106299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3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22313"/>
            <a:ext cx="2590800" cy="5740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22313"/>
            <a:ext cx="7569200" cy="5740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6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AA0A4-8C20-D644-898C-D5E7DA36DB68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1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C93CC-6E67-2545-B732-EA82C2AEB015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7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F82B8-7875-C045-B6F7-347E40019BF2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18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09840-EFDF-BD42-B90D-0D119A2785A3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4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9512F-94AF-9C4D-8474-E2AB40FE5788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CC74A-9E2D-F344-B682-B3B9EE3FFC88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59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A7C5C-16C1-9940-8F65-7B14324166E0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36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3FA66-EAD9-4441-BFB2-508B21DBD741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4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Helvetica" charset="0"/>
              </a:rPr>
              <a:t>Drag picture to placeholder or click icon to add</a:t>
            </a:r>
            <a:endParaRPr lang="en-US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9909F-0611-1145-BFF5-08C142C0A37A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94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90A6D-A34A-734E-AF03-EAC7ADF1546D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89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BB0F45-B692-274E-8FAE-7EA123CA21BF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47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385BA-9530-1F43-909F-7EE1768508E6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8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74D51-5CD2-124E-B49A-FDEC63C75DC8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8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CDEB3-DE8A-E342-9D53-108F95C60A28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94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9D784-9219-A743-9800-8EFBFB51920C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6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F10BD-8CFA-7242-8793-54C38E7C2FAF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714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73E5F-EBD1-8C4D-AC30-0CE40C775B86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37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C9A52-ADC1-E447-895C-CB9A83904BE4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4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7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A1718-7804-4948-986E-1C4CE9393984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Helvetica" charset="0"/>
              </a:rPr>
              <a:t>Drag picture to placeholder or click icon to add</a:t>
            </a:r>
            <a:endParaRPr lang="en-US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5FC50-26F4-6944-9782-F2CA28FF98DE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3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2F8EF-6069-B94F-AEDE-0FD3AAD6415F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37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2075"/>
            <a:ext cx="2743200" cy="6764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2075"/>
            <a:ext cx="8026400" cy="6764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C144F-9A68-944B-B688-464DB4CDF405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58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64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B068ED-FF52-D74C-B26D-32F08A624649}" type="datetimeFigureOut">
              <a:rPr lang="en-US" altLang="en-US"/>
              <a:pPr/>
              <a:t>7/18/16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2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1904F8-FB47-CD47-8E42-D7DEDC07E44C}" type="datetimeFigureOut">
              <a:rPr lang="en-US" altLang="en-US"/>
              <a:pPr/>
              <a:t>7/18/16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61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F5FFE2-C49B-B24C-AB31-01D9023F1531}" type="datetimeFigureOut">
              <a:rPr lang="en-US" altLang="en-US"/>
              <a:pPr/>
              <a:t>7/18/16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5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51FFF-B782-334D-9B97-B2098025E0CA}" type="datetimeFigureOut">
              <a:rPr lang="en-US" altLang="en-US"/>
              <a:pPr/>
              <a:t>7/18/16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84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F1D55C-4390-9F43-92D8-845194691119}" type="datetimeFigureOut">
              <a:rPr lang="en-US" altLang="en-US"/>
              <a:pPr/>
              <a:t>7/18/16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995613"/>
            <a:ext cx="4165600" cy="346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995613"/>
            <a:ext cx="4165600" cy="346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70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AD8B5-1902-9641-940C-89660AA61D04}" type="datetimeFigureOut">
              <a:rPr lang="en-US" altLang="en-US"/>
              <a:pPr/>
              <a:t>7/18/16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7714C9-03CB-4745-B26A-DC50B360C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910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8E4FF-7AFA-8241-877E-C20E518BC248}" type="datetimeFigureOut">
              <a:rPr lang="en-US" altLang="en-US"/>
              <a:pPr/>
              <a:t>7/18/16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5033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38E983-8263-D941-A97A-9E12032D0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690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03D3FC-A5BC-474D-8DAF-4845BCF99B2F}" type="datetimeFigureOut">
              <a:rPr lang="en-US" altLang="en-US"/>
              <a:pPr/>
              <a:t>7/18/16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437AE6-B603-6847-8D9D-D195E56C9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898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C0ED3-5A23-2A44-869C-CE0B59788AF7}" type="datetimeFigureOut">
              <a:rPr lang="en-US" altLang="en-US"/>
              <a:pPr/>
              <a:t>7/18/16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55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4F813B-5291-4B48-A076-58994BBA4D9B}" type="datetimeFigureOut">
              <a:rPr lang="en-US" altLang="en-US"/>
              <a:pPr/>
              <a:t>7/18/16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33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10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1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Helvetica" charset="0"/>
              </a:rPr>
              <a:t>Drag picture to placeholder or click icon to add</a:t>
            </a:r>
            <a:endParaRPr lang="en-US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9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/>
          </p:cNvSpPr>
          <p:nvPr/>
        </p:nvSpPr>
        <p:spPr bwMode="auto">
          <a:xfrm>
            <a:off x="0" y="5948364"/>
            <a:ext cx="12192000" cy="935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C042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800"/>
          </a:p>
        </p:txBody>
      </p:sp>
      <p:sp>
        <p:nvSpPr>
          <p:cNvPr id="1027" name="AutoShape 2"/>
          <p:cNvSpPr>
            <a:spLocks/>
          </p:cNvSpPr>
          <p:nvPr/>
        </p:nvSpPr>
        <p:spPr bwMode="auto">
          <a:xfrm>
            <a:off x="1773767" y="6243639"/>
            <a:ext cx="2844800" cy="269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FFFFFF"/>
                </a:solidFill>
                <a:latin typeface="Trebuchet MS" charset="0"/>
                <a:sym typeface="Trebuchet MS" charset="0"/>
              </a:rPr>
              <a:t>10/1/14</a:t>
            </a:r>
            <a:endParaRPr lang="en-US" altLang="en-US" sz="1800"/>
          </a:p>
        </p:txBody>
      </p:sp>
      <p:sp>
        <p:nvSpPr>
          <p:cNvPr id="1028" name="AutoShape 3"/>
          <p:cNvSpPr>
            <a:spLocks/>
          </p:cNvSpPr>
          <p:nvPr/>
        </p:nvSpPr>
        <p:spPr bwMode="auto">
          <a:xfrm>
            <a:off x="429684" y="6229350"/>
            <a:ext cx="1056216" cy="357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45719" tIns="45719" rIns="45719" bIns="45719"/>
          <a:lstStyle/>
          <a:p>
            <a:endParaRPr lang="en-US" sz="1800"/>
          </a:p>
        </p:txBody>
      </p:sp>
      <p:pic>
        <p:nvPicPr>
          <p:cNvPr id="1029" name="Picture 4" descr="UMP_UMMC_Logo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6183314"/>
            <a:ext cx="6273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AutoShape 5"/>
          <p:cNvSpPr>
            <a:spLocks/>
          </p:cNvSpPr>
          <p:nvPr/>
        </p:nvSpPr>
        <p:spPr bwMode="auto">
          <a:xfrm>
            <a:off x="0" y="5948364"/>
            <a:ext cx="12192000" cy="935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C042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800"/>
          </a:p>
        </p:txBody>
      </p:sp>
      <p:sp>
        <p:nvSpPr>
          <p:cNvPr id="1031" name="Rectangle 6"/>
          <p:cNvSpPr>
            <a:spLocks noGrp="1"/>
          </p:cNvSpPr>
          <p:nvPr>
            <p:ph type="title"/>
          </p:nvPr>
        </p:nvSpPr>
        <p:spPr bwMode="auto">
          <a:xfrm>
            <a:off x="914400" y="722313"/>
            <a:ext cx="103632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title style</a:t>
            </a:r>
            <a:endParaRPr lang="en-US" altLang="en-US">
              <a:sym typeface="Helvetica" charset="0"/>
            </a:endParaRPr>
          </a:p>
        </p:txBody>
      </p:sp>
      <p:sp>
        <p:nvSpPr>
          <p:cNvPr id="1032" name="Rectangle 7"/>
          <p:cNvSpPr>
            <a:spLocks noGrp="1"/>
          </p:cNvSpPr>
          <p:nvPr>
            <p:ph type="body" idx="1"/>
          </p:nvPr>
        </p:nvSpPr>
        <p:spPr bwMode="auto">
          <a:xfrm>
            <a:off x="1828800" y="2995613"/>
            <a:ext cx="85344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" charset="0"/>
              </a:rPr>
              <a:t>Fifth level</a:t>
            </a:r>
            <a:endParaRPr lang="en-US" altLang="en-US">
              <a:sym typeface="Helvetica" charset="0"/>
            </a:endParaRPr>
          </a:p>
        </p:txBody>
      </p:sp>
      <p:sp>
        <p:nvSpPr>
          <p:cNvPr id="3" name="Rectangle 8"/>
          <p:cNvSpPr>
            <a:spLocks noGrp="1"/>
          </p:cNvSpPr>
          <p:nvPr>
            <p:ph type="sldNum" sz="quarter" idx="2"/>
          </p:nvPr>
        </p:nvSpPr>
        <p:spPr bwMode="auto">
          <a:xfrm>
            <a:off x="429684" y="6278563"/>
            <a:ext cx="1056216" cy="265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322E59C-05D9-964D-88AC-77D937A246BF}" type="slidenum">
              <a:rPr lang="en-US" smtClean="0"/>
              <a:t>‹#›</a:t>
            </a:fld>
            <a:endParaRPr lang="en-US"/>
          </a:p>
        </p:txBody>
      </p:sp>
      <p:pic>
        <p:nvPicPr>
          <p:cNvPr id="1034" name="Picture 9" descr="UMP_UMMC_Logo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6183314"/>
            <a:ext cx="6273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5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Helvetica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  <a:sym typeface="Helvetic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  <a:sym typeface="Helvetic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  <a:sym typeface="Helvetic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  <a:sym typeface="Helvetic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Helvetica" charset="0"/>
        </a:defRPr>
      </a:lvl1pPr>
      <a:lvl2pPr marL="228600" indent="228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ＭＳ Ｐゴシック" charset="0"/>
          <a:cs typeface="Helvetica" charset="0"/>
          <a:sym typeface="Helvetica" charset="0"/>
        </a:defRPr>
      </a:lvl2pPr>
      <a:lvl3pPr marL="457200" indent="457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Helvetica" charset="0"/>
          <a:sym typeface="Helvetica" charset="0"/>
        </a:defRPr>
      </a:lvl3pPr>
      <a:lvl4pPr marL="685800" indent="685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Helvetica" charset="0"/>
          <a:sym typeface="Helvetica" charset="0"/>
        </a:defRPr>
      </a:lvl4pPr>
      <a:lvl5pPr marL="914400" indent="9144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Helvetica" charset="0"/>
          <a:sym typeface="Helvetica" charset="0"/>
        </a:defRPr>
      </a:lvl5pPr>
      <a:lvl6pPr marL="1371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/>
          </p:cNvSpPr>
          <p:nvPr/>
        </p:nvSpPr>
        <p:spPr bwMode="auto">
          <a:xfrm>
            <a:off x="0" y="5948364"/>
            <a:ext cx="12192000" cy="935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C042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800"/>
          </a:p>
        </p:txBody>
      </p:sp>
      <p:sp>
        <p:nvSpPr>
          <p:cNvPr id="13315" name="AutoShape 2"/>
          <p:cNvSpPr>
            <a:spLocks/>
          </p:cNvSpPr>
          <p:nvPr/>
        </p:nvSpPr>
        <p:spPr bwMode="auto">
          <a:xfrm>
            <a:off x="1773767" y="6243639"/>
            <a:ext cx="2844800" cy="269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FFFFFF"/>
                </a:solidFill>
                <a:latin typeface="Trebuchet MS" charset="0"/>
                <a:sym typeface="Trebuchet MS" charset="0"/>
              </a:rPr>
              <a:t>10/1/14</a:t>
            </a:r>
            <a:endParaRPr lang="en-US" altLang="en-US" sz="1800"/>
          </a:p>
        </p:txBody>
      </p:sp>
      <p:sp>
        <p:nvSpPr>
          <p:cNvPr id="13316" name="AutoShape 3"/>
          <p:cNvSpPr>
            <a:spLocks/>
          </p:cNvSpPr>
          <p:nvPr/>
        </p:nvSpPr>
        <p:spPr bwMode="auto">
          <a:xfrm>
            <a:off x="429684" y="6229350"/>
            <a:ext cx="1056216" cy="357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45719" tIns="45719" rIns="45719" bIns="45719"/>
          <a:lstStyle/>
          <a:p>
            <a:endParaRPr lang="en-US" sz="1800"/>
          </a:p>
        </p:txBody>
      </p:sp>
      <p:pic>
        <p:nvPicPr>
          <p:cNvPr id="13317" name="Picture 4" descr="UMP_UMMC_Logo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6183314"/>
            <a:ext cx="6273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Grp="1"/>
          </p:cNvSpPr>
          <p:nvPr>
            <p:ph type="sldNum" sz="quarter" idx="2"/>
          </p:nvPr>
        </p:nvSpPr>
        <p:spPr bwMode="auto">
          <a:xfrm>
            <a:off x="8737600" y="6405563"/>
            <a:ext cx="2844800" cy="265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F9A02F7-97B9-5C49-9762-80F211D616F9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  <p:sp>
        <p:nvSpPr>
          <p:cNvPr id="13319" name="AutoShape 6"/>
          <p:cNvSpPr>
            <a:spLocks/>
          </p:cNvSpPr>
          <p:nvPr/>
        </p:nvSpPr>
        <p:spPr bwMode="auto">
          <a:xfrm>
            <a:off x="0" y="5948364"/>
            <a:ext cx="12192000" cy="935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C042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800"/>
          </a:p>
        </p:txBody>
      </p:sp>
      <p:sp>
        <p:nvSpPr>
          <p:cNvPr id="13320" name="AutoShape 7"/>
          <p:cNvSpPr>
            <a:spLocks/>
          </p:cNvSpPr>
          <p:nvPr/>
        </p:nvSpPr>
        <p:spPr bwMode="auto">
          <a:xfrm>
            <a:off x="1773767" y="6291264"/>
            <a:ext cx="2844800" cy="269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888888"/>
                </a:solidFill>
                <a:latin typeface="Trebuchet MS" charset="0"/>
                <a:sym typeface="Trebuchet MS" charset="0"/>
              </a:rPr>
              <a:t>10/1/14</a:t>
            </a:r>
            <a:endParaRPr lang="en-US" altLang="en-US" sz="1800"/>
          </a:p>
        </p:txBody>
      </p:sp>
      <p:sp>
        <p:nvSpPr>
          <p:cNvPr id="13321" name="AutoShape 8"/>
          <p:cNvSpPr>
            <a:spLocks/>
          </p:cNvSpPr>
          <p:nvPr/>
        </p:nvSpPr>
        <p:spPr bwMode="auto">
          <a:xfrm>
            <a:off x="429684" y="6276975"/>
            <a:ext cx="1056216" cy="2682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800"/>
          </a:p>
        </p:txBody>
      </p:sp>
      <p:pic>
        <p:nvPicPr>
          <p:cNvPr id="13322" name="Picture 9" descr="UMP_UMMC_Logo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6183314"/>
            <a:ext cx="6273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92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0" y="5948364"/>
            <a:ext cx="12192000" cy="935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C042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800"/>
          </a:p>
        </p:txBody>
      </p:sp>
      <p:sp>
        <p:nvSpPr>
          <p:cNvPr id="25603" name="AutoShape 2"/>
          <p:cNvSpPr>
            <a:spLocks/>
          </p:cNvSpPr>
          <p:nvPr/>
        </p:nvSpPr>
        <p:spPr bwMode="auto">
          <a:xfrm>
            <a:off x="1773767" y="6243639"/>
            <a:ext cx="2844800" cy="269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FFFFFF"/>
                </a:solidFill>
                <a:latin typeface="Trebuchet MS" charset="0"/>
                <a:sym typeface="Trebuchet MS" charset="0"/>
              </a:rPr>
              <a:t>10/1/14</a:t>
            </a:r>
            <a:endParaRPr lang="en-US" altLang="en-US" sz="1800"/>
          </a:p>
        </p:txBody>
      </p:sp>
      <p:sp>
        <p:nvSpPr>
          <p:cNvPr id="25604" name="AutoShape 3"/>
          <p:cNvSpPr>
            <a:spLocks/>
          </p:cNvSpPr>
          <p:nvPr/>
        </p:nvSpPr>
        <p:spPr bwMode="auto">
          <a:xfrm>
            <a:off x="429684" y="6229350"/>
            <a:ext cx="1056216" cy="3571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45719" tIns="45719" rIns="45719" bIns="45719"/>
          <a:lstStyle/>
          <a:p>
            <a:endParaRPr lang="en-US" sz="1800"/>
          </a:p>
        </p:txBody>
      </p:sp>
      <p:pic>
        <p:nvPicPr>
          <p:cNvPr id="25605" name="Picture 4" descr="UMP_UMMC_Logo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6183314"/>
            <a:ext cx="6273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5"/>
          <p:cNvSpPr>
            <a:spLocks noGrp="1"/>
          </p:cNvSpPr>
          <p:nvPr>
            <p:ph type="title"/>
          </p:nvPr>
        </p:nvSpPr>
        <p:spPr bwMode="auto">
          <a:xfrm>
            <a:off x="609600" y="92076"/>
            <a:ext cx="10972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title style</a:t>
            </a:r>
            <a:endParaRPr lang="en-US" altLang="en-US">
              <a:sym typeface="Helvetica" charset="0"/>
            </a:endParaRPr>
          </a:p>
        </p:txBody>
      </p:sp>
      <p:sp>
        <p:nvSpPr>
          <p:cNvPr id="25607" name="Rectangle 6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" charset="0"/>
              </a:rPr>
              <a:t>Fifth level</a:t>
            </a:r>
            <a:endParaRPr lang="en-US" altLang="en-US">
              <a:sym typeface="Helvetica" charset="0"/>
            </a:endParaRPr>
          </a:p>
        </p:txBody>
      </p:sp>
      <p:sp>
        <p:nvSpPr>
          <p:cNvPr id="2" name="Rectangle 7"/>
          <p:cNvSpPr>
            <a:spLocks noGrp="1"/>
          </p:cNvSpPr>
          <p:nvPr>
            <p:ph type="sldNum" sz="quarter" idx="2"/>
          </p:nvPr>
        </p:nvSpPr>
        <p:spPr bwMode="auto">
          <a:xfrm>
            <a:off x="8737600" y="6405563"/>
            <a:ext cx="2844800" cy="265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B3F9D2C-C982-654D-A6D6-B9591816F6F1}" type="slidenum">
              <a:rPr lang="en-US" altLang="en-US"/>
              <a:pPr/>
              <a:t>‹#›</a:t>
            </a:fld>
            <a:endParaRPr lang="en-US" altLang="en-US" sz="1200">
              <a:solidFill>
                <a:srgbClr val="888888"/>
              </a:solidFill>
            </a:endParaRPr>
          </a:p>
        </p:txBody>
      </p:sp>
      <p:sp>
        <p:nvSpPr>
          <p:cNvPr id="25609" name="AutoShape 8"/>
          <p:cNvSpPr>
            <a:spLocks/>
          </p:cNvSpPr>
          <p:nvPr/>
        </p:nvSpPr>
        <p:spPr bwMode="auto">
          <a:xfrm>
            <a:off x="0" y="5948364"/>
            <a:ext cx="12192000" cy="9350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C042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800"/>
          </a:p>
        </p:txBody>
      </p:sp>
      <p:sp>
        <p:nvSpPr>
          <p:cNvPr id="25610" name="AutoShape 9"/>
          <p:cNvSpPr>
            <a:spLocks/>
          </p:cNvSpPr>
          <p:nvPr/>
        </p:nvSpPr>
        <p:spPr bwMode="auto">
          <a:xfrm>
            <a:off x="1773767" y="6291264"/>
            <a:ext cx="2844800" cy="269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888888"/>
                </a:solidFill>
                <a:latin typeface="Trebuchet MS" charset="0"/>
                <a:sym typeface="Trebuchet MS" charset="0"/>
              </a:rPr>
              <a:t>10/1/14</a:t>
            </a:r>
            <a:endParaRPr lang="en-US" altLang="en-US" sz="1800"/>
          </a:p>
        </p:txBody>
      </p:sp>
      <p:sp>
        <p:nvSpPr>
          <p:cNvPr id="25611" name="AutoShape 10"/>
          <p:cNvSpPr>
            <a:spLocks/>
          </p:cNvSpPr>
          <p:nvPr/>
        </p:nvSpPr>
        <p:spPr bwMode="auto">
          <a:xfrm>
            <a:off x="429684" y="6276975"/>
            <a:ext cx="1056216" cy="2682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800"/>
          </a:p>
        </p:txBody>
      </p:sp>
      <p:pic>
        <p:nvPicPr>
          <p:cNvPr id="25612" name="Picture 11" descr="UMP_UMMC_Logo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6183314"/>
            <a:ext cx="6273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2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346C74FA-833C-4943-A3FE-9F180F7331B8}" type="datetimeFigureOut">
              <a:rPr lang="en-US" altLang="en-US"/>
              <a:pPr/>
              <a:t>7/18/16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3789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12088" r="9340" b="9341"/>
          <a:stretch>
            <a:fillRect/>
          </a:stretch>
        </p:blipFill>
        <p:spPr bwMode="auto">
          <a:xfrm>
            <a:off x="8686800" y="5867400"/>
            <a:ext cx="325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1457-A3D2-4E86-B161-E6ADD2B5E2B6}" type="datetimeFigureOut">
              <a:rPr lang="en-US" smtClean="0"/>
              <a:pPr/>
              <a:t>7/18/16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6667" r="15278" b="16667"/>
          <a:stretch/>
        </p:blipFill>
        <p:spPr>
          <a:xfrm>
            <a:off x="8720000" y="5776225"/>
            <a:ext cx="3087371" cy="908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6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087" y="3395784"/>
            <a:ext cx="9144000" cy="668405"/>
          </a:xfrm>
        </p:spPr>
        <p:txBody>
          <a:bodyPr/>
          <a:lstStyle/>
          <a:p>
            <a:pPr algn="ctr"/>
            <a:r>
              <a:rPr lang="en-US" sz="2800" dirty="0" smtClean="0"/>
              <a:t>A new way to triage low-risk rule/out labor patients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1274" y="5009177"/>
            <a:ext cx="8356092" cy="754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Brianna Barth, BSN, RN, DNP Student</a:t>
            </a:r>
            <a:endParaRPr lang="en-US" sz="3800" b="1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1970" y="567559"/>
            <a:ext cx="10934700" cy="26705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Creating a “Labor Lounge” </a:t>
            </a:r>
          </a:p>
          <a:p>
            <a:pPr algn="ctr"/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Calibri Light" panose="020F0302020204030204" pitchFamily="34" charset="0"/>
              </a:rPr>
              <a:t>at the Birthplace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8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881" y="0"/>
            <a:ext cx="10363200" cy="1072055"/>
          </a:xfrm>
        </p:spPr>
        <p:txBody>
          <a:bodyPr/>
          <a:lstStyle/>
          <a:p>
            <a:pPr algn="ctr"/>
            <a:r>
              <a:rPr lang="en-US" sz="5200" b="1" dirty="0" smtClean="0"/>
              <a:t>Where is the “Labor Lounge”?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99" y="1242743"/>
            <a:ext cx="10233800" cy="43513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400" b="1" dirty="0" smtClean="0"/>
              <a:t>Room 454 </a:t>
            </a:r>
            <a:r>
              <a:rPr lang="en-US" sz="3400" dirty="0" smtClean="0"/>
              <a:t>can be set up as a “labor lounge”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400" b="1" dirty="0" smtClean="0"/>
              <a:t>Supplies</a:t>
            </a:r>
            <a:r>
              <a:rPr lang="en-US" sz="3400" dirty="0" smtClean="0"/>
              <a:t> available in 454:</a:t>
            </a:r>
          </a:p>
          <a:p>
            <a:pPr marL="685800" lvl="1" indent="-457200">
              <a:buFont typeface="Arial" charset="0"/>
              <a:buChar char="•"/>
            </a:pPr>
            <a:r>
              <a:rPr lang="en-US" sz="3400" dirty="0" smtClean="0"/>
              <a:t>Birth balls</a:t>
            </a:r>
          </a:p>
          <a:p>
            <a:pPr marL="685800" lvl="1" indent="-457200">
              <a:buFont typeface="Arial" charset="0"/>
              <a:buChar char="•"/>
            </a:pPr>
            <a:r>
              <a:rPr lang="en-US" sz="3400" dirty="0" smtClean="0"/>
              <a:t>Yoga mats</a:t>
            </a:r>
          </a:p>
          <a:p>
            <a:pPr marL="685800" lvl="1" indent="-457200">
              <a:buFont typeface="Arial" charset="0"/>
              <a:buChar char="•"/>
            </a:pPr>
            <a:r>
              <a:rPr lang="en-US" sz="3400" dirty="0" smtClean="0"/>
              <a:t>Essential oils </a:t>
            </a:r>
          </a:p>
          <a:p>
            <a:pPr marL="685800" lvl="1" indent="-457200">
              <a:buFont typeface="Arial" charset="0"/>
              <a:buChar char="•"/>
            </a:pPr>
            <a:r>
              <a:rPr lang="en-US" sz="3400" dirty="0" smtClean="0"/>
              <a:t>Shower supplies </a:t>
            </a:r>
          </a:p>
          <a:p>
            <a:pPr marL="685800" lvl="1" indent="-457200">
              <a:buFont typeface="Arial" charset="0"/>
              <a:buChar char="•"/>
            </a:pPr>
            <a:r>
              <a:rPr lang="en-US" sz="3400" dirty="0" smtClean="0"/>
              <a:t>Encourage hydration and snacks</a:t>
            </a:r>
          </a:p>
          <a:p>
            <a:pPr marL="685800" lvl="1" indent="-457200">
              <a:buFont typeface="Arial" charset="0"/>
              <a:buChar char="•"/>
            </a:pPr>
            <a:r>
              <a:rPr lang="en-US" sz="3400" dirty="0" smtClean="0"/>
              <a:t>Guided meditation/music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71" y="1909008"/>
            <a:ext cx="5633545" cy="38069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5185" y="5613660"/>
            <a:ext cx="5316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Miller, R. L., &amp; </a:t>
            </a:r>
            <a:r>
              <a:rPr lang="pt-BR" sz="1600" dirty="0" err="1" smtClean="0"/>
              <a:t>Swensson</a:t>
            </a:r>
            <a:r>
              <a:rPr lang="pt-BR" sz="1600" dirty="0" smtClean="0"/>
              <a:t>, 2002; </a:t>
            </a:r>
            <a:r>
              <a:rPr lang="pt-BR" sz="1600" dirty="0" err="1" smtClean="0"/>
              <a:t>Seaman</a:t>
            </a:r>
            <a:r>
              <a:rPr lang="pt-BR" sz="1600" dirty="0"/>
              <a:t>, B., &amp; </a:t>
            </a:r>
            <a:r>
              <a:rPr lang="pt-BR" sz="1600" dirty="0" err="1" smtClean="0"/>
              <a:t>Eldridge</a:t>
            </a:r>
            <a:r>
              <a:rPr lang="pt-BR" sz="1600" dirty="0" smtClean="0"/>
              <a:t>,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27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786" y="281677"/>
            <a:ext cx="10363200" cy="746399"/>
          </a:xfrm>
        </p:spPr>
        <p:txBody>
          <a:bodyPr>
            <a:noAutofit/>
          </a:bodyPr>
          <a:lstStyle/>
          <a:p>
            <a:pPr algn="ctr"/>
            <a:r>
              <a:rPr lang="en-US" sz="5200" b="1" dirty="0" smtClean="0"/>
              <a:t>What is my role?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" y="1203766"/>
            <a:ext cx="11875008" cy="4421530"/>
          </a:xfrm>
        </p:spPr>
        <p:txBody>
          <a:bodyPr>
            <a:no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600" dirty="0" smtClean="0"/>
              <a:t>Starting </a:t>
            </a:r>
            <a:r>
              <a:rPr lang="en-US" sz="3600" b="1" dirty="0" smtClean="0"/>
              <a:t>June 1</a:t>
            </a:r>
            <a:r>
              <a:rPr lang="en-US" sz="3600" b="1" baseline="30000" dirty="0" smtClean="0"/>
              <a:t>st</a:t>
            </a:r>
            <a:r>
              <a:rPr lang="en-US" sz="3600" dirty="0" smtClean="0"/>
              <a:t>, all women who remain</a:t>
            </a:r>
            <a:r>
              <a:rPr lang="en-US" sz="3600" b="1" dirty="0" smtClean="0"/>
              <a:t> outpatient </a:t>
            </a:r>
            <a:r>
              <a:rPr lang="en-US" sz="3600" dirty="0" smtClean="0"/>
              <a:t>for </a:t>
            </a:r>
            <a:r>
              <a:rPr lang="en-US" sz="3600" b="1" dirty="0" smtClean="0"/>
              <a:t>rule out labor </a:t>
            </a:r>
            <a:r>
              <a:rPr lang="en-US" sz="3600" dirty="0" smtClean="0"/>
              <a:t>will be encouraged to use the </a:t>
            </a:r>
            <a:r>
              <a:rPr lang="en-US" sz="3600" b="1" dirty="0" smtClean="0"/>
              <a:t>“labor lounge” </a:t>
            </a:r>
            <a:r>
              <a:rPr lang="en-US" sz="3600" dirty="0" smtClean="0"/>
              <a:t>after a reactive NST, prior to a </a:t>
            </a:r>
            <a:r>
              <a:rPr lang="en-US" sz="3600" b="1" dirty="0" smtClean="0"/>
              <a:t>two hour </a:t>
            </a:r>
            <a:r>
              <a:rPr lang="en-US" sz="3600" dirty="0" smtClean="0"/>
              <a:t>cervical recheck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600" b="1" dirty="0" smtClean="0"/>
              <a:t>Discuss comfort measures, encourage hydration &amp; nutrition, </a:t>
            </a:r>
            <a:r>
              <a:rPr lang="en-US" sz="3600" dirty="0" smtClean="0"/>
              <a:t>and </a:t>
            </a:r>
            <a:r>
              <a:rPr lang="en-US" sz="3600" b="1" dirty="0" smtClean="0"/>
              <a:t>educate patients </a:t>
            </a:r>
            <a:r>
              <a:rPr lang="en-US" sz="3600" dirty="0" smtClean="0"/>
              <a:t>about how to use the space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600" b="1" dirty="0" smtClean="0"/>
              <a:t>Reassure </a:t>
            </a:r>
            <a:r>
              <a:rPr lang="en-US" sz="3600" dirty="0" smtClean="0"/>
              <a:t>patients that early/latent labor is normal</a:t>
            </a:r>
          </a:p>
        </p:txBody>
      </p:sp>
    </p:spTree>
    <p:extLst>
      <p:ext uri="{BB962C8B-B14F-4D97-AF65-F5344CB8AC3E}">
        <p14:creationId xmlns:p14="http://schemas.microsoft.com/office/powerpoint/2010/main" val="210977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169"/>
            <a:ext cx="10363200" cy="667575"/>
          </a:xfrm>
        </p:spPr>
        <p:txBody>
          <a:bodyPr>
            <a:noAutofit/>
          </a:bodyPr>
          <a:lstStyle/>
          <a:p>
            <a:pPr algn="ctr"/>
            <a:r>
              <a:rPr lang="en-US" sz="5200" b="1" dirty="0" smtClean="0"/>
              <a:t>Outcome Goals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2156"/>
            <a:ext cx="11375136" cy="4526852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Patients discharged after two hours will </a:t>
            </a:r>
            <a:r>
              <a:rPr lang="en-US" sz="3600" b="1" dirty="0" smtClean="0"/>
              <a:t>gain confidence and skills </a:t>
            </a:r>
            <a:r>
              <a:rPr lang="en-US" sz="3600" dirty="0" smtClean="0"/>
              <a:t>to cope with labor at home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smtClean="0"/>
              <a:t>“Labor </a:t>
            </a:r>
            <a:r>
              <a:rPr lang="en-US" sz="3600" dirty="0" smtClean="0"/>
              <a:t>lounge” will </a:t>
            </a:r>
            <a:r>
              <a:rPr lang="en-US" sz="3600" b="1" dirty="0" smtClean="0"/>
              <a:t>promote physiologic labor</a:t>
            </a:r>
          </a:p>
          <a:p>
            <a:pPr marL="742950" indent="-742950">
              <a:buFont typeface="+mj-lt"/>
              <a:buAutoNum type="arabicPeriod"/>
            </a:pPr>
            <a:endParaRPr lang="en-US" sz="36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Decreasing early labor admissions </a:t>
            </a:r>
            <a:r>
              <a:rPr lang="en-US" sz="3600" dirty="0" smtClean="0"/>
              <a:t>may </a:t>
            </a:r>
            <a:r>
              <a:rPr lang="en-US" sz="3600" b="1" dirty="0" smtClean="0"/>
              <a:t>decrease the chain of interventions</a:t>
            </a:r>
            <a:r>
              <a:rPr lang="en-US" sz="3600" dirty="0" smtClean="0"/>
              <a:t> that includes </a:t>
            </a:r>
            <a:r>
              <a:rPr lang="en-US" sz="3600" b="1" dirty="0" smtClean="0"/>
              <a:t>augmentation </a:t>
            </a:r>
            <a:r>
              <a:rPr lang="en-US" sz="3600" dirty="0" smtClean="0"/>
              <a:t>and </a:t>
            </a:r>
            <a:r>
              <a:rPr lang="en-US" sz="3600" b="1" dirty="0" smtClean="0"/>
              <a:t>cesarean sections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3646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2688" y="154753"/>
            <a:ext cx="10363200" cy="1106487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References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16" y="1261240"/>
            <a:ext cx="11527956" cy="4843399"/>
          </a:xfrm>
        </p:spPr>
        <p:txBody>
          <a:bodyPr>
            <a:noAutofit/>
          </a:bodyPr>
          <a:lstStyle/>
          <a:p>
            <a:r>
              <a:rPr lang="en-US" sz="2000" dirty="0"/>
              <a:t>Barnett, C., Hundley, V., </a:t>
            </a:r>
            <a:r>
              <a:rPr lang="en-US" sz="2000" dirty="0" err="1"/>
              <a:t>Cheyne</a:t>
            </a:r>
            <a:r>
              <a:rPr lang="en-US" sz="2000" dirty="0"/>
              <a:t>, H., &amp; Kane, F. (2008). 'Not in </a:t>
            </a:r>
            <a:r>
              <a:rPr lang="en-US" sz="2000" dirty="0" err="1"/>
              <a:t>labour</a:t>
            </a:r>
            <a:r>
              <a:rPr lang="en-US" sz="2000" dirty="0"/>
              <a:t>': </a:t>
            </a:r>
            <a:r>
              <a:rPr lang="en-US" sz="2000" dirty="0" smtClean="0"/>
              <a:t>Impact </a:t>
            </a:r>
            <a:r>
              <a:rPr lang="en-US" sz="2000" dirty="0"/>
              <a:t>of sending women home in the latent phase. </a:t>
            </a:r>
            <a:r>
              <a:rPr lang="en-US" sz="2000" i="1" dirty="0"/>
              <a:t>British Journal of Midwifery</a:t>
            </a:r>
            <a:r>
              <a:rPr lang="en-US" sz="2000" dirty="0"/>
              <a:t>, </a:t>
            </a:r>
            <a:r>
              <a:rPr lang="en-US" sz="2000" i="1" dirty="0"/>
              <a:t>16</a:t>
            </a:r>
            <a:r>
              <a:rPr lang="en-US" sz="2000" dirty="0"/>
              <a:t>(3).</a:t>
            </a:r>
          </a:p>
          <a:p>
            <a:r>
              <a:rPr lang="en-US" sz="2000" dirty="0" err="1"/>
              <a:t>Cheyne</a:t>
            </a:r>
            <a:r>
              <a:rPr lang="en-US" sz="2000" dirty="0"/>
              <a:t>, H., Terry, R., </a:t>
            </a:r>
            <a:r>
              <a:rPr lang="en-US" sz="2000" dirty="0" err="1"/>
              <a:t>Niven</a:t>
            </a:r>
            <a:r>
              <a:rPr lang="en-US" sz="2000" dirty="0"/>
              <a:t>, C., </a:t>
            </a:r>
            <a:r>
              <a:rPr lang="en-US" sz="2000" dirty="0" err="1"/>
              <a:t>Dowding</a:t>
            </a:r>
            <a:r>
              <a:rPr lang="en-US" sz="2000" dirty="0"/>
              <a:t>, D., Hundley, V., &amp; McNamee, P. (2007). Should I come in now?’: </a:t>
            </a:r>
            <a:r>
              <a:rPr lang="en-US" sz="2000" dirty="0" smtClean="0"/>
              <a:t>A </a:t>
            </a:r>
            <a:r>
              <a:rPr lang="en-US" sz="2000" dirty="0"/>
              <a:t>study of women’s early </a:t>
            </a:r>
            <a:r>
              <a:rPr lang="en-US" sz="2000" dirty="0" err="1"/>
              <a:t>labour</a:t>
            </a:r>
            <a:r>
              <a:rPr lang="en-US" sz="2000" dirty="0"/>
              <a:t> experiences. </a:t>
            </a:r>
            <a:r>
              <a:rPr lang="en-US" sz="2000" i="1" dirty="0"/>
              <a:t>British </a:t>
            </a:r>
            <a:r>
              <a:rPr lang="en-US" sz="2000" i="1" dirty="0" smtClean="0"/>
              <a:t>Journal </a:t>
            </a:r>
            <a:r>
              <a:rPr lang="en-US" sz="2000" i="1" dirty="0"/>
              <a:t>of </a:t>
            </a:r>
            <a:r>
              <a:rPr lang="en-US" sz="2000" i="1" dirty="0" smtClean="0"/>
              <a:t>Midwifery</a:t>
            </a:r>
            <a:r>
              <a:rPr lang="en-US" sz="2000" dirty="0"/>
              <a:t>, </a:t>
            </a:r>
            <a:r>
              <a:rPr lang="en-US" sz="2000" i="1" dirty="0"/>
              <a:t>15</a:t>
            </a:r>
            <a:r>
              <a:rPr lang="en-US" sz="2000" dirty="0"/>
              <a:t>(10), 604-609.</a:t>
            </a:r>
          </a:p>
          <a:p>
            <a:r>
              <a:rPr lang="en-US" sz="2000" dirty="0" err="1" smtClean="0"/>
              <a:t>Hosek</a:t>
            </a:r>
            <a:r>
              <a:rPr lang="en-US" sz="2000" dirty="0"/>
              <a:t>, C., </a:t>
            </a:r>
            <a:r>
              <a:rPr lang="en-US" sz="2000" dirty="0" err="1"/>
              <a:t>Faucher</a:t>
            </a:r>
            <a:r>
              <a:rPr lang="en-US" sz="2000" dirty="0"/>
              <a:t>, M. A., Lankford, J., &amp; Alexander, J. (2014). Perceptions of care in women sent home in latent labor. </a:t>
            </a:r>
            <a:r>
              <a:rPr lang="en-US" sz="2000" i="1" dirty="0"/>
              <a:t>MCN: The American Journal of Maternal/Child Nursing</a:t>
            </a:r>
            <a:r>
              <a:rPr lang="en-US" sz="2000" dirty="0"/>
              <a:t>, </a:t>
            </a:r>
            <a:r>
              <a:rPr lang="en-US" sz="2000" i="1" dirty="0"/>
              <a:t>39</a:t>
            </a:r>
            <a:r>
              <a:rPr lang="en-US" sz="2000" dirty="0"/>
              <a:t>(2), 115-121. </a:t>
            </a:r>
            <a:r>
              <a:rPr lang="en-US" sz="2000" dirty="0" err="1"/>
              <a:t>doi</a:t>
            </a:r>
            <a:r>
              <a:rPr lang="en-US" sz="2000" dirty="0"/>
              <a:t>: </a:t>
            </a:r>
            <a:r>
              <a:rPr lang="pt-BR" sz="2000" dirty="0"/>
              <a:t>10.1097/NMC.0000000000000015</a:t>
            </a:r>
            <a:endParaRPr lang="en-US" sz="2000" dirty="0"/>
          </a:p>
          <a:p>
            <a:r>
              <a:rPr lang="en-US" sz="2000" dirty="0" err="1"/>
              <a:t>Lauzon</a:t>
            </a:r>
            <a:r>
              <a:rPr lang="en-US" sz="2000" dirty="0"/>
              <a:t>, L., &amp; </a:t>
            </a:r>
            <a:r>
              <a:rPr lang="en-US" sz="2000" dirty="0" err="1"/>
              <a:t>Hodnett</a:t>
            </a:r>
            <a:r>
              <a:rPr lang="en-US" sz="2000" dirty="0"/>
              <a:t>, E. (2001). </a:t>
            </a:r>
            <a:r>
              <a:rPr lang="en-US" sz="2000" dirty="0" err="1"/>
              <a:t>Labour</a:t>
            </a:r>
            <a:r>
              <a:rPr lang="en-US" sz="2000" dirty="0"/>
              <a:t> assessment programs to delay admission to </a:t>
            </a:r>
            <a:r>
              <a:rPr lang="en-US" sz="2000" dirty="0" err="1"/>
              <a:t>labour</a:t>
            </a:r>
            <a:r>
              <a:rPr lang="en-US" sz="2000" dirty="0"/>
              <a:t> wards. </a:t>
            </a:r>
            <a:r>
              <a:rPr lang="en-US" sz="2000" i="1" dirty="0"/>
              <a:t>Cochrane Database </a:t>
            </a:r>
            <a:r>
              <a:rPr lang="en-US" sz="2000" i="1" dirty="0" err="1"/>
              <a:t>Syst</a:t>
            </a:r>
            <a:r>
              <a:rPr lang="en-US" sz="2000" i="1" dirty="0"/>
              <a:t> Rev</a:t>
            </a:r>
            <a:r>
              <a:rPr lang="en-US" sz="2000" dirty="0"/>
              <a:t>, </a:t>
            </a:r>
            <a:r>
              <a:rPr lang="en-US" sz="2000" i="1" dirty="0"/>
              <a:t>3</a:t>
            </a:r>
            <a:r>
              <a:rPr lang="en-US" sz="2000" dirty="0"/>
              <a:t>(3). </a:t>
            </a:r>
            <a:r>
              <a:rPr lang="en-US" sz="2000" dirty="0" err="1"/>
              <a:t>doi</a:t>
            </a:r>
            <a:r>
              <a:rPr lang="en-US" sz="2000" dirty="0"/>
              <a:t>: </a:t>
            </a:r>
            <a:r>
              <a:rPr lang="pt-BR" sz="2000" dirty="0"/>
              <a:t>10.1002/14651858.CD000936</a:t>
            </a:r>
          </a:p>
          <a:p>
            <a:r>
              <a:rPr lang="pt-BR" sz="2000" dirty="0" smtClean="0"/>
              <a:t>Miller</a:t>
            </a:r>
            <a:r>
              <a:rPr lang="pt-BR" sz="2000" dirty="0"/>
              <a:t>, R. L., &amp; </a:t>
            </a:r>
            <a:r>
              <a:rPr lang="pt-BR" sz="2000" dirty="0" err="1"/>
              <a:t>Swensson</a:t>
            </a:r>
            <a:r>
              <a:rPr lang="pt-BR" sz="2000" dirty="0"/>
              <a:t>, E. S. (2002). </a:t>
            </a:r>
            <a:r>
              <a:rPr lang="pt-BR" sz="2000" i="1" dirty="0"/>
              <a:t>Hospital </a:t>
            </a:r>
            <a:r>
              <a:rPr lang="pt-BR" sz="2000" i="1" dirty="0" err="1"/>
              <a:t>and</a:t>
            </a:r>
            <a:r>
              <a:rPr lang="pt-BR" sz="2000" i="1" dirty="0"/>
              <a:t> </a:t>
            </a:r>
            <a:r>
              <a:rPr lang="pt-BR" sz="2000" i="1" dirty="0" err="1"/>
              <a:t>healthcare</a:t>
            </a:r>
            <a:r>
              <a:rPr lang="pt-BR" sz="2000" i="1" dirty="0"/>
              <a:t> </a:t>
            </a:r>
            <a:r>
              <a:rPr lang="pt-BR" sz="2000" i="1" dirty="0" err="1"/>
              <a:t>facility</a:t>
            </a:r>
            <a:r>
              <a:rPr lang="pt-BR" sz="2000" i="1" dirty="0"/>
              <a:t> design</a:t>
            </a:r>
            <a:r>
              <a:rPr lang="pt-BR" sz="2000" dirty="0"/>
              <a:t>. WW Norton &amp; </a:t>
            </a:r>
            <a:r>
              <a:rPr lang="pt-BR" sz="2000" dirty="0" err="1"/>
              <a:t>Company</a:t>
            </a:r>
            <a:r>
              <a:rPr lang="pt-BR" sz="2000" dirty="0"/>
              <a:t>. </a:t>
            </a:r>
            <a:endParaRPr lang="pt-BR" sz="2000" dirty="0" smtClean="0"/>
          </a:p>
          <a:p>
            <a:r>
              <a:rPr lang="pt-BR" sz="2000" dirty="0" err="1" smtClean="0"/>
              <a:t>Neal</a:t>
            </a:r>
            <a:r>
              <a:rPr lang="pt-BR" sz="2000" dirty="0" smtClean="0"/>
              <a:t>, </a:t>
            </a:r>
            <a:r>
              <a:rPr lang="pt-BR" sz="2000" dirty="0"/>
              <a:t>J. L., </a:t>
            </a:r>
            <a:r>
              <a:rPr lang="pt-BR" sz="2000" dirty="0" err="1" smtClean="0"/>
              <a:t>Lamp</a:t>
            </a:r>
            <a:r>
              <a:rPr lang="pt-BR" sz="2000" dirty="0" smtClean="0"/>
              <a:t>, </a:t>
            </a:r>
            <a:r>
              <a:rPr lang="pt-BR" sz="2000" dirty="0"/>
              <a:t>J. M., </a:t>
            </a:r>
            <a:r>
              <a:rPr lang="pt-BR" sz="2000" dirty="0" smtClean="0"/>
              <a:t>Buck, </a:t>
            </a:r>
            <a:r>
              <a:rPr lang="pt-BR" sz="2000" dirty="0"/>
              <a:t>J. S., </a:t>
            </a:r>
            <a:r>
              <a:rPr lang="pt-BR" sz="2000" dirty="0" err="1" smtClean="0"/>
              <a:t>Lowe</a:t>
            </a:r>
            <a:r>
              <a:rPr lang="pt-BR" sz="2000" dirty="0" smtClean="0"/>
              <a:t>, </a:t>
            </a:r>
            <a:r>
              <a:rPr lang="pt-BR" sz="2000" dirty="0"/>
              <a:t>N. </a:t>
            </a:r>
            <a:r>
              <a:rPr lang="pt-BR" sz="2000" dirty="0" err="1"/>
              <a:t>K</a:t>
            </a:r>
            <a:r>
              <a:rPr lang="pt-BR" sz="2000" dirty="0"/>
              <a:t>., </a:t>
            </a:r>
            <a:r>
              <a:rPr lang="pt-BR" sz="2000" dirty="0" err="1" smtClean="0"/>
              <a:t>Gillespie</a:t>
            </a:r>
            <a:r>
              <a:rPr lang="pt-BR" sz="2000" dirty="0" smtClean="0"/>
              <a:t>, </a:t>
            </a:r>
            <a:r>
              <a:rPr lang="pt-BR" sz="2000" dirty="0"/>
              <a:t>S. L., &amp; </a:t>
            </a:r>
            <a:r>
              <a:rPr lang="pt-BR" sz="2000" dirty="0" smtClean="0"/>
              <a:t>Ryan, </a:t>
            </a:r>
            <a:r>
              <a:rPr lang="pt-BR" sz="2000" dirty="0"/>
              <a:t>S. L. (2014). </a:t>
            </a:r>
            <a:r>
              <a:rPr lang="pt-BR" sz="2000" dirty="0" err="1"/>
              <a:t>Outcomes</a:t>
            </a:r>
            <a:r>
              <a:rPr lang="pt-BR" sz="2000" dirty="0"/>
              <a:t> </a:t>
            </a:r>
            <a:r>
              <a:rPr lang="pt-BR" sz="2000" dirty="0" err="1"/>
              <a:t>of</a:t>
            </a:r>
            <a:r>
              <a:rPr lang="pt-BR" sz="2000" dirty="0"/>
              <a:t> </a:t>
            </a:r>
            <a:r>
              <a:rPr lang="pt-BR" sz="2000" dirty="0" err="1"/>
              <a:t>Nulliparous</a:t>
            </a:r>
            <a:r>
              <a:rPr lang="pt-BR" sz="2000" dirty="0"/>
              <a:t> </a:t>
            </a:r>
            <a:r>
              <a:rPr lang="pt-BR" sz="2000" dirty="0" err="1"/>
              <a:t>Women</a:t>
            </a:r>
            <a:r>
              <a:rPr lang="pt-BR" sz="2000" dirty="0"/>
              <a:t> </a:t>
            </a:r>
            <a:r>
              <a:rPr lang="pt-BR" sz="2000" dirty="0" err="1"/>
              <a:t>with</a:t>
            </a:r>
            <a:r>
              <a:rPr lang="pt-BR" sz="2000" dirty="0"/>
              <a:t> </a:t>
            </a:r>
            <a:r>
              <a:rPr lang="pt-BR" sz="2000" dirty="0" err="1"/>
              <a:t>Spontaneous</a:t>
            </a:r>
            <a:r>
              <a:rPr lang="pt-BR" sz="2000" dirty="0"/>
              <a:t> Labor </a:t>
            </a:r>
            <a:r>
              <a:rPr lang="pt-BR" sz="2000" dirty="0" err="1"/>
              <a:t>Onset</a:t>
            </a:r>
            <a:r>
              <a:rPr lang="pt-BR" sz="2000" dirty="0"/>
              <a:t> </a:t>
            </a:r>
            <a:r>
              <a:rPr lang="pt-BR" sz="2000" dirty="0" err="1"/>
              <a:t>Admitted</a:t>
            </a:r>
            <a:r>
              <a:rPr lang="pt-BR" sz="2000" dirty="0"/>
              <a:t> </a:t>
            </a:r>
            <a:r>
              <a:rPr lang="pt-BR" sz="2000" dirty="0" err="1"/>
              <a:t>to</a:t>
            </a:r>
            <a:r>
              <a:rPr lang="pt-BR" sz="2000" dirty="0"/>
              <a:t> </a:t>
            </a:r>
            <a:r>
              <a:rPr lang="pt-BR" sz="2000" dirty="0" err="1"/>
              <a:t>Hospitals</a:t>
            </a:r>
            <a:r>
              <a:rPr lang="pt-BR" sz="2000" dirty="0"/>
              <a:t> in </a:t>
            </a:r>
            <a:r>
              <a:rPr lang="pt-BR" sz="2000" dirty="0" err="1"/>
              <a:t>Pre-active</a:t>
            </a:r>
            <a:r>
              <a:rPr lang="pt-BR" sz="2000" dirty="0"/>
              <a:t> versus Active Labor. </a:t>
            </a:r>
            <a:r>
              <a:rPr lang="pt-BR" sz="2000" i="1" dirty="0" err="1"/>
              <a:t>Journal</a:t>
            </a:r>
            <a:r>
              <a:rPr lang="pt-BR" sz="2000" i="1" dirty="0"/>
              <a:t> </a:t>
            </a:r>
            <a:r>
              <a:rPr lang="pt-BR" sz="2000" i="1" dirty="0" err="1"/>
              <a:t>of</a:t>
            </a:r>
            <a:r>
              <a:rPr lang="pt-BR" sz="2000" i="1" dirty="0"/>
              <a:t> </a:t>
            </a:r>
            <a:r>
              <a:rPr lang="pt-BR" sz="2000" i="1" dirty="0" err="1"/>
              <a:t>Midwifery</a:t>
            </a:r>
            <a:r>
              <a:rPr lang="pt-BR" sz="2000" i="1" dirty="0"/>
              <a:t> &amp; </a:t>
            </a:r>
            <a:r>
              <a:rPr lang="pt-BR" sz="2000" i="1" dirty="0" err="1"/>
              <a:t>Women’s</a:t>
            </a:r>
            <a:r>
              <a:rPr lang="pt-BR" sz="2000" i="1" dirty="0"/>
              <a:t> Health</a:t>
            </a:r>
            <a:r>
              <a:rPr lang="pt-BR" sz="2000" dirty="0"/>
              <a:t>, </a:t>
            </a:r>
            <a:r>
              <a:rPr lang="pt-BR" sz="2000" i="1" dirty="0"/>
              <a:t>59</a:t>
            </a:r>
            <a:r>
              <a:rPr lang="pt-BR" sz="2000" dirty="0"/>
              <a:t>(1), 28–34. </a:t>
            </a:r>
            <a:r>
              <a:rPr lang="pt-BR" sz="2000" dirty="0" err="1"/>
              <a:t>http</a:t>
            </a:r>
            <a:r>
              <a:rPr lang="pt-BR" sz="2000" dirty="0"/>
              <a:t>://</a:t>
            </a:r>
            <a:r>
              <a:rPr lang="pt-BR" sz="2000" dirty="0" err="1"/>
              <a:t>doi.org</a:t>
            </a:r>
            <a:r>
              <a:rPr lang="pt-BR" sz="2000" dirty="0"/>
              <a:t>/10.1111/jmwh.12160</a:t>
            </a:r>
          </a:p>
        </p:txBody>
      </p:sp>
    </p:spTree>
    <p:extLst>
      <p:ext uri="{BB962C8B-B14F-4D97-AF65-F5344CB8AC3E}">
        <p14:creationId xmlns:p14="http://schemas.microsoft.com/office/powerpoint/2010/main" val="110354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72" y="322920"/>
            <a:ext cx="10363200" cy="1211590"/>
          </a:xfrm>
        </p:spPr>
        <p:txBody>
          <a:bodyPr/>
          <a:lstStyle/>
          <a:p>
            <a:pPr algn="ctr"/>
            <a:r>
              <a:rPr lang="en-US" sz="5200" b="1" dirty="0" smtClean="0"/>
              <a:t>Learning Objectives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64" y="1534510"/>
            <a:ext cx="10719816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 smtClean="0"/>
              <a:t>Understand complexities of diagnosing active labor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 smtClean="0"/>
              <a:t>Explain patient experience in early labor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 smtClean="0"/>
              <a:t>Describe the cycle of uncertainty, anxiety, and pain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 smtClean="0"/>
              <a:t>Apply nursing role of encouraging use of room 454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400" dirty="0" smtClean="0"/>
              <a:t>Describe inclusion/exclusion criteria for “labor lounge”</a:t>
            </a:r>
          </a:p>
        </p:txBody>
      </p:sp>
    </p:spTree>
    <p:extLst>
      <p:ext uri="{BB962C8B-B14F-4D97-AF65-F5344CB8AC3E}">
        <p14:creationId xmlns:p14="http://schemas.microsoft.com/office/powerpoint/2010/main" val="28412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297" y="228327"/>
            <a:ext cx="10363200" cy="1064445"/>
          </a:xfrm>
        </p:spPr>
        <p:txBody>
          <a:bodyPr/>
          <a:lstStyle/>
          <a:p>
            <a:pPr algn="ctr"/>
            <a:r>
              <a:rPr lang="en-US" sz="5200" b="1" dirty="0" smtClean="0"/>
              <a:t>Current Evidence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1419060"/>
            <a:ext cx="11309131" cy="4323372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lnSpc>
                <a:spcPct val="110000"/>
              </a:lnSpc>
              <a:buFont typeface="Arial" charset="0"/>
              <a:buChar char="•"/>
            </a:pPr>
            <a:r>
              <a:rPr lang="en-US" sz="3800" dirty="0" smtClean="0"/>
              <a:t>Difficult to diagnose </a:t>
            </a:r>
            <a:r>
              <a:rPr lang="en-US" sz="3800" b="1" dirty="0" smtClean="0"/>
              <a:t>“active labor” (6 cm) </a:t>
            </a:r>
            <a:r>
              <a:rPr lang="en-US" sz="1900" dirty="0" smtClean="0"/>
              <a:t>(Neal et al., 2014)</a:t>
            </a:r>
          </a:p>
          <a:p>
            <a:pPr marL="571500" indent="-571500">
              <a:lnSpc>
                <a:spcPct val="110000"/>
              </a:lnSpc>
              <a:buFont typeface="Arial" charset="0"/>
              <a:buChar char="•"/>
            </a:pPr>
            <a:r>
              <a:rPr lang="en-US" sz="3800" b="1" dirty="0" smtClean="0"/>
              <a:t>Increased rate of interventions </a:t>
            </a:r>
            <a:r>
              <a:rPr lang="en-US" sz="3800" dirty="0"/>
              <a:t>when women </a:t>
            </a:r>
            <a:r>
              <a:rPr lang="en-US" sz="3800" dirty="0" smtClean="0"/>
              <a:t>admitted </a:t>
            </a:r>
            <a:r>
              <a:rPr lang="en-US" sz="3800" b="1" dirty="0" smtClean="0"/>
              <a:t>before</a:t>
            </a:r>
            <a:r>
              <a:rPr lang="en-US" sz="3800" dirty="0" smtClean="0"/>
              <a:t> active </a:t>
            </a:r>
            <a:r>
              <a:rPr lang="en-US" sz="3800" dirty="0"/>
              <a:t>labor </a:t>
            </a:r>
            <a:r>
              <a:rPr lang="en-US" sz="1900" dirty="0"/>
              <a:t>(Lauzon &amp; </a:t>
            </a:r>
            <a:r>
              <a:rPr lang="en-US" sz="1900" dirty="0" err="1"/>
              <a:t>Hodnett</a:t>
            </a:r>
            <a:r>
              <a:rPr lang="en-US" sz="1900" dirty="0"/>
              <a:t>, </a:t>
            </a:r>
            <a:r>
              <a:rPr lang="en-US" sz="1900" dirty="0" smtClean="0"/>
              <a:t>2001)</a:t>
            </a:r>
          </a:p>
          <a:p>
            <a:pPr marL="1143000" lvl="4" indent="-571500">
              <a:lnSpc>
                <a:spcPct val="110000"/>
              </a:lnSpc>
              <a:buFont typeface="Arial" charset="0"/>
              <a:buChar char="•"/>
            </a:pPr>
            <a:r>
              <a:rPr lang="en-US" sz="3300" b="1" dirty="0" smtClean="0"/>
              <a:t>6.5 times </a:t>
            </a:r>
            <a:r>
              <a:rPr lang="en-US" sz="3300" dirty="0" smtClean="0"/>
              <a:t>more likely to be </a:t>
            </a:r>
            <a:r>
              <a:rPr lang="en-US" sz="3300" b="1" dirty="0" smtClean="0"/>
              <a:t>augmented </a:t>
            </a:r>
            <a:r>
              <a:rPr lang="en-US" sz="2100" dirty="0"/>
              <a:t>(Neal et al., 2014</a:t>
            </a:r>
            <a:r>
              <a:rPr lang="en-US" sz="2100" dirty="0" smtClean="0"/>
              <a:t>)</a:t>
            </a:r>
          </a:p>
          <a:p>
            <a:pPr marL="1143000" lvl="4" indent="-571500">
              <a:lnSpc>
                <a:spcPct val="110000"/>
              </a:lnSpc>
              <a:buFont typeface="Arial" charset="0"/>
              <a:buChar char="•"/>
            </a:pPr>
            <a:r>
              <a:rPr lang="en-US" sz="3300" b="1" dirty="0" smtClean="0"/>
              <a:t>2.6 times </a:t>
            </a:r>
            <a:r>
              <a:rPr lang="en-US" sz="3300" dirty="0" smtClean="0"/>
              <a:t>more likely to have a</a:t>
            </a:r>
            <a:r>
              <a:rPr lang="en-US" sz="3300" b="1" dirty="0" smtClean="0"/>
              <a:t> cesarean section </a:t>
            </a:r>
            <a:r>
              <a:rPr lang="en-US" sz="2100" dirty="0"/>
              <a:t>(Neal et al., 2014</a:t>
            </a:r>
            <a:r>
              <a:rPr lang="en-US" sz="2100" dirty="0" smtClean="0"/>
              <a:t>)</a:t>
            </a:r>
          </a:p>
          <a:p>
            <a:pPr marL="571500" indent="-571500">
              <a:lnSpc>
                <a:spcPct val="110000"/>
              </a:lnSpc>
              <a:buFont typeface="Arial" charset="0"/>
              <a:buChar char="•"/>
            </a:pPr>
            <a:r>
              <a:rPr lang="en-US" sz="3800" dirty="0" smtClean="0"/>
              <a:t>Confidence </a:t>
            </a:r>
            <a:r>
              <a:rPr lang="en-US" sz="3800" dirty="0"/>
              <a:t>in ability to cope </a:t>
            </a:r>
            <a:r>
              <a:rPr lang="en-US" sz="3800" dirty="0" smtClean="0"/>
              <a:t>is the most </a:t>
            </a:r>
            <a:r>
              <a:rPr lang="en-US" sz="3800" dirty="0"/>
              <a:t>important predictor of pain </a:t>
            </a:r>
            <a:r>
              <a:rPr lang="en-US" sz="1900" dirty="0"/>
              <a:t>(</a:t>
            </a:r>
            <a:r>
              <a:rPr lang="en-US" sz="1900" dirty="0" err="1"/>
              <a:t>Cheyne</a:t>
            </a:r>
            <a:r>
              <a:rPr lang="en-US" sz="1900" dirty="0"/>
              <a:t>, Terry, </a:t>
            </a:r>
            <a:r>
              <a:rPr lang="en-US" sz="1900" dirty="0" err="1"/>
              <a:t>Niven</a:t>
            </a:r>
            <a:r>
              <a:rPr lang="en-US" sz="1900" dirty="0"/>
              <a:t>, </a:t>
            </a:r>
            <a:r>
              <a:rPr lang="en-US" sz="1900" dirty="0" err="1"/>
              <a:t>Dowding</a:t>
            </a:r>
            <a:r>
              <a:rPr lang="en-US" sz="1900" dirty="0"/>
              <a:t>, Hundley, &amp; McNamee, </a:t>
            </a:r>
            <a:r>
              <a:rPr lang="en-US" sz="1900" dirty="0" smtClean="0"/>
              <a:t>2007)</a:t>
            </a:r>
          </a:p>
          <a:p>
            <a:pPr marL="571500" indent="-571500">
              <a:lnSpc>
                <a:spcPct val="110000"/>
              </a:lnSpc>
              <a:buFont typeface="Arial" charset="0"/>
              <a:buChar char="•"/>
            </a:pPr>
            <a:r>
              <a:rPr lang="en-US" sz="3800" dirty="0" smtClean="0"/>
              <a:t>Low </a:t>
            </a:r>
            <a:r>
              <a:rPr lang="en-US" sz="3800" dirty="0"/>
              <a:t>income women </a:t>
            </a:r>
            <a:r>
              <a:rPr lang="en-US" sz="3800" dirty="0" smtClean="0"/>
              <a:t>may </a:t>
            </a:r>
            <a:r>
              <a:rPr lang="en-US" sz="3800" dirty="0"/>
              <a:t>not want to return home due to uncertainty, transportation, or home environment </a:t>
            </a:r>
            <a:r>
              <a:rPr lang="en-US" sz="1900" dirty="0" smtClean="0"/>
              <a:t>(</a:t>
            </a:r>
            <a:r>
              <a:rPr lang="en-US" sz="1900" dirty="0" err="1"/>
              <a:t>Hosek</a:t>
            </a:r>
            <a:r>
              <a:rPr lang="en-US" sz="1900" dirty="0"/>
              <a:t>, </a:t>
            </a:r>
            <a:r>
              <a:rPr lang="en-US" sz="1900" dirty="0" err="1"/>
              <a:t>Faucher</a:t>
            </a:r>
            <a:r>
              <a:rPr lang="en-US" sz="1900" dirty="0"/>
              <a:t>, Lankford, &amp; Alexander, 2014</a:t>
            </a:r>
            <a:r>
              <a:rPr lang="en-US" sz="1900" dirty="0" smtClean="0"/>
              <a:t>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8269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097"/>
            <a:ext cx="10363200" cy="7773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 b="1" dirty="0" smtClean="0"/>
              <a:t>Women’s Experience in Early Labor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1093660"/>
            <a:ext cx="11399520" cy="442931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400" dirty="0"/>
              <a:t>Women in early labor have varying experiences based </a:t>
            </a:r>
            <a:r>
              <a:rPr lang="en-US" sz="3400" dirty="0" smtClean="0"/>
              <a:t>on:</a:t>
            </a:r>
          </a:p>
          <a:p>
            <a:pPr marL="1085850" lvl="4" indent="-514350">
              <a:buFont typeface="+mj-lt"/>
              <a:buAutoNum type="arabicPeriod"/>
            </a:pPr>
            <a:r>
              <a:rPr lang="en-US" sz="3000" dirty="0" smtClean="0"/>
              <a:t>Statement/messages from family and friends</a:t>
            </a:r>
          </a:p>
          <a:p>
            <a:pPr marL="1543050" lvl="5" indent="-514350">
              <a:buFont typeface="Arial" charset="0"/>
              <a:buChar char="•"/>
            </a:pPr>
            <a:r>
              <a:rPr lang="en-US" sz="2800" dirty="0"/>
              <a:t>Involve partner and family in education and </a:t>
            </a:r>
            <a:r>
              <a:rPr lang="en-US" sz="2800" dirty="0" smtClean="0"/>
              <a:t>teaching</a:t>
            </a:r>
          </a:p>
          <a:p>
            <a:pPr marL="1085850" lvl="4" indent="-514350">
              <a:buFont typeface="+mj-lt"/>
              <a:buAutoNum type="arabicPeriod"/>
            </a:pPr>
            <a:r>
              <a:rPr lang="en-US" sz="3000" dirty="0" smtClean="0"/>
              <a:t>Uncertainty</a:t>
            </a:r>
          </a:p>
          <a:p>
            <a:pPr marL="1543050" lvl="5" indent="-514350">
              <a:buFont typeface="Arial" charset="0"/>
              <a:buChar char="•"/>
            </a:pPr>
            <a:r>
              <a:rPr lang="en-US" sz="2800" dirty="0"/>
              <a:t>N</a:t>
            </a:r>
            <a:r>
              <a:rPr lang="en-US" sz="2800" dirty="0" smtClean="0"/>
              <a:t>eed for reassurance from staff</a:t>
            </a:r>
          </a:p>
          <a:p>
            <a:pPr marL="1085850" lvl="4" indent="-514350">
              <a:buFont typeface="+mj-lt"/>
              <a:buAutoNum type="arabicPeriod"/>
            </a:pPr>
            <a:r>
              <a:rPr lang="en-US" sz="3000" dirty="0" smtClean="0"/>
              <a:t>Pain</a:t>
            </a:r>
          </a:p>
          <a:p>
            <a:pPr marL="1543050" lvl="5" indent="-514350">
              <a:buFont typeface="Arial" charset="0"/>
              <a:buChar char="•"/>
            </a:pPr>
            <a:r>
              <a:rPr lang="en-US" sz="2800" dirty="0" smtClean="0"/>
              <a:t>Coping skills can improve pain management</a:t>
            </a:r>
          </a:p>
          <a:p>
            <a:pPr marL="1085850" lvl="4" indent="-514350">
              <a:buFont typeface="+mj-lt"/>
              <a:buAutoNum type="arabicPeriod"/>
            </a:pPr>
            <a:r>
              <a:rPr lang="en-US" sz="3000" dirty="0" smtClean="0"/>
              <a:t>Fatigue</a:t>
            </a:r>
          </a:p>
          <a:p>
            <a:pPr marL="1085850" lvl="4" indent="-514350">
              <a:buFont typeface="+mj-lt"/>
              <a:buAutoNum type="arabicPeriod"/>
            </a:pPr>
            <a:r>
              <a:rPr lang="en-US" sz="3000" dirty="0" smtClean="0"/>
              <a:t>Undervaluing latent phase</a:t>
            </a:r>
          </a:p>
          <a:p>
            <a:pPr marL="1543050" lvl="5" indent="-514350">
              <a:buFont typeface="Arial" charset="0"/>
              <a:buChar char="•"/>
            </a:pPr>
            <a:r>
              <a:rPr lang="en-US" sz="2800" dirty="0" smtClean="0"/>
              <a:t>Explain normalcy of the process</a:t>
            </a:r>
          </a:p>
          <a:p>
            <a:pPr marL="1085850" lvl="4" indent="-514350"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000103" y="5517569"/>
            <a:ext cx="393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Barnett, </a:t>
            </a:r>
            <a:r>
              <a:rPr lang="en-US" dirty="0" smtClean="0"/>
              <a:t>Hundley</a:t>
            </a:r>
            <a:r>
              <a:rPr lang="en-US" dirty="0"/>
              <a:t>, </a:t>
            </a:r>
            <a:r>
              <a:rPr lang="en-US" dirty="0" err="1" smtClean="0"/>
              <a:t>Cheyne</a:t>
            </a:r>
            <a:r>
              <a:rPr lang="en-US" dirty="0"/>
              <a:t>, </a:t>
            </a:r>
            <a:r>
              <a:rPr lang="en-US" dirty="0" smtClean="0"/>
              <a:t>&amp; Kane,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1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6405"/>
            <a:ext cx="10363200" cy="8114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 b="1" dirty="0" smtClean="0"/>
              <a:t>What do we know?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28" y="1499953"/>
            <a:ext cx="10817772" cy="4175633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For some</a:t>
            </a:r>
            <a:r>
              <a:rPr lang="en-US" sz="3600" dirty="0"/>
              <a:t> </a:t>
            </a:r>
            <a:r>
              <a:rPr lang="en-US" sz="3600" dirty="0" smtClean="0"/>
              <a:t>women </a:t>
            </a:r>
            <a:r>
              <a:rPr lang="en-US" sz="3600" dirty="0"/>
              <a:t>reassurance at </a:t>
            </a:r>
            <a:r>
              <a:rPr lang="en-US" sz="3600" dirty="0" smtClean="0"/>
              <a:t>the hospital </a:t>
            </a:r>
            <a:r>
              <a:rPr lang="en-US" sz="3600" dirty="0"/>
              <a:t>was enough, but some felt more unsupported </a:t>
            </a:r>
            <a:r>
              <a:rPr lang="en-US" sz="3600" dirty="0" smtClean="0"/>
              <a:t>and anxious </a:t>
            </a:r>
            <a:r>
              <a:rPr lang="en-US" sz="3600" dirty="0"/>
              <a:t>being sent </a:t>
            </a:r>
            <a:r>
              <a:rPr lang="en-US" sz="3600" dirty="0" smtClean="0"/>
              <a:t>home</a:t>
            </a:r>
          </a:p>
          <a:p>
            <a:pPr marL="571500" indent="-571500">
              <a:buFont typeface="Arial" charset="0"/>
              <a:buChar char="•"/>
            </a:pPr>
            <a:endParaRPr lang="en-US" sz="3600" dirty="0"/>
          </a:p>
          <a:p>
            <a:pPr marL="571500" indent="-571500">
              <a:buFont typeface="Arial" charset="0"/>
              <a:buChar char="•"/>
            </a:pP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endParaRPr lang="en-US" sz="3600" dirty="0" smtClean="0"/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/>
              <a:t>Promotion of undisturbed time can promote rest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1204" y="5490920"/>
            <a:ext cx="393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Barnett, </a:t>
            </a:r>
            <a:r>
              <a:rPr lang="en-US" dirty="0" smtClean="0"/>
              <a:t>Hundley</a:t>
            </a:r>
            <a:r>
              <a:rPr lang="en-US" dirty="0"/>
              <a:t>, </a:t>
            </a:r>
            <a:r>
              <a:rPr lang="en-US" dirty="0" err="1" smtClean="0"/>
              <a:t>Cheyne</a:t>
            </a:r>
            <a:r>
              <a:rPr lang="en-US" dirty="0"/>
              <a:t>, </a:t>
            </a:r>
            <a:r>
              <a:rPr lang="en-US" dirty="0" smtClean="0"/>
              <a:t>&amp; Kane, 2008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983232" y="119515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141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1313793"/>
          </a:xfrm>
        </p:spPr>
        <p:txBody>
          <a:bodyPr/>
          <a:lstStyle/>
          <a:p>
            <a:pPr algn="ctr"/>
            <a:r>
              <a:rPr lang="en-US" sz="5200" b="1" dirty="0" smtClean="0"/>
              <a:t>What can we do?</a:t>
            </a:r>
            <a:endParaRPr lang="en-US" sz="5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9" y="2734887"/>
            <a:ext cx="11844942" cy="26045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13741" y="5480572"/>
            <a:ext cx="5481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WWW.LAMAZE.ORG/PUSHFORYOURBABY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434" y="1483822"/>
            <a:ext cx="11309131" cy="140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19" tIns="45719" rIns="45719" bIns="45719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228600" indent="228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ＭＳ Ｐゴシック" charset="0"/>
                <a:cs typeface="Helvetica" charset="0"/>
                <a:sym typeface="Helvetica" charset="0"/>
              </a:defRPr>
            </a:lvl2pPr>
            <a:lvl3pPr marL="457200" indent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Helvetica" charset="0"/>
                <a:sym typeface="Helvetica" charset="0"/>
              </a:defRPr>
            </a:lvl3pPr>
            <a:lvl4pPr marL="685800" indent="685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Helvetica" charset="0"/>
                <a:sym typeface="Helvetica" charset="0"/>
              </a:defRPr>
            </a:lvl4pPr>
            <a:lvl5pPr marL="914400" indent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Helvetica" charset="0"/>
                <a:sym typeface="Helvetica" charset="0"/>
              </a:defRPr>
            </a:lvl5pPr>
            <a:lvl6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6pPr>
            <a:lvl7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7pPr>
            <a:lvl8pPr marL="22860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8pPr>
            <a:lvl9pPr marL="2743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Helvetica" charset="0"/>
                <a:cs typeface="+mn-cs"/>
                <a:sym typeface="Helvetica" charset="0"/>
              </a:defRPr>
            </a:lvl9pPr>
          </a:lstStyle>
          <a:p>
            <a:pPr marL="571500" indent="-571500">
              <a:lnSpc>
                <a:spcPct val="110000"/>
              </a:lnSpc>
              <a:buFont typeface="Arial" charset="0"/>
              <a:buChar char="•"/>
            </a:pPr>
            <a:r>
              <a:rPr lang="en-US" sz="3200" kern="0" dirty="0" smtClean="0"/>
              <a:t>Educate patients about normalcy of early labor and how to cope</a:t>
            </a:r>
          </a:p>
          <a:p>
            <a:pPr marL="571500" indent="-571500">
              <a:lnSpc>
                <a:spcPct val="110000"/>
              </a:lnSpc>
              <a:buFont typeface="Arial" charset="0"/>
              <a:buChar char="•"/>
            </a:pPr>
            <a:r>
              <a:rPr lang="en-US" sz="3200" b="1" kern="0" dirty="0" smtClean="0"/>
              <a:t>Teach coping skills </a:t>
            </a:r>
            <a:r>
              <a:rPr lang="en-US" sz="3200" kern="0" dirty="0" smtClean="0"/>
              <a:t>in </a:t>
            </a:r>
            <a:r>
              <a:rPr lang="en-US" sz="3200" b="1" kern="0" dirty="0" smtClean="0"/>
              <a:t>room 454 </a:t>
            </a:r>
            <a:r>
              <a:rPr lang="en-US" sz="3200" kern="0" dirty="0" smtClean="0"/>
              <a:t>and </a:t>
            </a:r>
            <a:r>
              <a:rPr lang="en-US" sz="3200" b="1" kern="0" dirty="0" smtClean="0"/>
              <a:t>set up a “labor lounge”</a:t>
            </a:r>
          </a:p>
          <a:p>
            <a:pPr>
              <a:buFont typeface="Arial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1147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02815" y="242605"/>
            <a:ext cx="26762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Calibri" charset="0"/>
              </a:rPr>
              <a:t>It </a:t>
            </a:r>
            <a:r>
              <a:rPr lang="en-US" dirty="0">
                <a:solidFill>
                  <a:srgbClr val="1F497D"/>
                </a:solidFill>
                <a:latin typeface="Calibri" charset="0"/>
              </a:rPr>
              <a:t>may be challenging to determine which women have contractions that are </a:t>
            </a:r>
            <a:r>
              <a:rPr lang="en-US" b="1" dirty="0">
                <a:solidFill>
                  <a:srgbClr val="1F497D"/>
                </a:solidFill>
                <a:latin typeface="Calibri" charset="0"/>
              </a:rPr>
              <a:t>regular and strong enough to make cervical change</a:t>
            </a:r>
            <a:r>
              <a:rPr lang="en-US" dirty="0">
                <a:solidFill>
                  <a:srgbClr val="1F497D"/>
                </a:solidFill>
                <a:latin typeface="Calibri" charset="0"/>
              </a:rPr>
              <a:t> that should be admitted to an inpatient status versus determining which patients would benefit from more labor at </a:t>
            </a:r>
            <a:r>
              <a:rPr lang="en-US" dirty="0" smtClean="0">
                <a:solidFill>
                  <a:srgbClr val="1F497D"/>
                </a:solidFill>
                <a:latin typeface="Calibri" charset="0"/>
              </a:rPr>
              <a:t>home.  </a:t>
            </a:r>
          </a:p>
          <a:p>
            <a:endParaRPr lang="en-US" dirty="0">
              <a:solidFill>
                <a:srgbClr val="1F497D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1F497D"/>
                </a:solidFill>
                <a:latin typeface="Calibri" charset="0"/>
              </a:rPr>
              <a:t>Encouraging </a:t>
            </a:r>
            <a:r>
              <a:rPr lang="en-US" b="1" dirty="0" smtClean="0">
                <a:solidFill>
                  <a:srgbClr val="1F497D"/>
                </a:solidFill>
                <a:latin typeface="Calibri" charset="0"/>
              </a:rPr>
              <a:t>ambulation, upright positions, hydrotherapy, aromatherapy, massage, relaxation, and hydration </a:t>
            </a:r>
            <a:r>
              <a:rPr lang="en-US" dirty="0" smtClean="0">
                <a:solidFill>
                  <a:srgbClr val="1F497D"/>
                </a:solidFill>
                <a:latin typeface="Calibri" charset="0"/>
              </a:rPr>
              <a:t>can help to provide skills to patients in early labor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37" y="104302"/>
            <a:ext cx="6296627" cy="5534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483"/>
            <a:ext cx="4606724" cy="36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3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79" y="123224"/>
            <a:ext cx="10363200" cy="906790"/>
          </a:xfrm>
        </p:spPr>
        <p:txBody>
          <a:bodyPr/>
          <a:lstStyle/>
          <a:p>
            <a:pPr algn="ctr"/>
            <a:r>
              <a:rPr lang="en-US" sz="5200" b="1" dirty="0" smtClean="0"/>
              <a:t>Why create a “Labor Lounge”?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44" y="966570"/>
            <a:ext cx="7002684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3600" dirty="0" smtClean="0"/>
              <a:t>Space to promote maternal </a:t>
            </a:r>
            <a:r>
              <a:rPr lang="en-US" sz="3600" dirty="0"/>
              <a:t>position changes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3600" dirty="0"/>
              <a:t>Privacy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3600" dirty="0"/>
              <a:t>Away from medical equipment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3600" dirty="0" smtClean="0"/>
              <a:t>Allow for spontaneous </a:t>
            </a:r>
            <a:r>
              <a:rPr lang="en-US" sz="3600" dirty="0"/>
              <a:t>self comforting behaviors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39" y="1279087"/>
            <a:ext cx="3899699" cy="401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7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42" y="73573"/>
            <a:ext cx="10363200" cy="1040524"/>
          </a:xfrm>
        </p:spPr>
        <p:txBody>
          <a:bodyPr/>
          <a:lstStyle/>
          <a:p>
            <a:pPr algn="ctr"/>
            <a:r>
              <a:rPr lang="en-US" sz="5200" b="1" dirty="0" smtClean="0"/>
              <a:t>Who can use the “Labor Lounge”?</a:t>
            </a:r>
            <a:endParaRPr lang="en-US" sz="5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124608"/>
            <a:ext cx="11634951" cy="5023104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3000" dirty="0" smtClean="0"/>
              <a:t>Outpatient status- must be seen by provider</a:t>
            </a:r>
          </a:p>
          <a:p>
            <a:pPr>
              <a:buFont typeface="Arial" charset="0"/>
              <a:buChar char="•"/>
            </a:pPr>
            <a:r>
              <a:rPr lang="en-US" sz="3000" dirty="0" smtClean="0"/>
              <a:t>Reactive NST in triage</a:t>
            </a:r>
          </a:p>
          <a:p>
            <a:pPr>
              <a:buFont typeface="Arial" charset="0"/>
              <a:buChar char="•"/>
            </a:pPr>
            <a:r>
              <a:rPr lang="en-US" sz="3000" dirty="0" smtClean="0"/>
              <a:t>37-42 Weeks Gestation</a:t>
            </a:r>
          </a:p>
          <a:p>
            <a:pPr>
              <a:buFont typeface="Arial" charset="0"/>
              <a:buChar char="•"/>
            </a:pPr>
            <a:r>
              <a:rPr lang="en-US" sz="3000" dirty="0" smtClean="0"/>
              <a:t>Intact membranes</a:t>
            </a:r>
          </a:p>
          <a:p>
            <a:pPr>
              <a:buFont typeface="Arial" charset="0"/>
              <a:buChar char="•"/>
            </a:pPr>
            <a:r>
              <a:rPr lang="en-US" sz="3000" b="1" dirty="0" smtClean="0"/>
              <a:t>**Patients who would be allowed to ambulate prior to a 2 hour cervical recheck may be offered use of the “labor lounge”**</a:t>
            </a:r>
          </a:p>
          <a:p>
            <a:pPr>
              <a:buFont typeface="Arial" charset="0"/>
              <a:buChar char="•"/>
            </a:pPr>
            <a:r>
              <a:rPr lang="en-US" sz="3000" dirty="0" smtClean="0"/>
              <a:t>Exclusion Criteria: women requiring continuous monitoring, IV fluids, or inpatient admission orders </a:t>
            </a:r>
          </a:p>
          <a:p>
            <a:pPr marL="1028700" lvl="3" indent="-342900">
              <a:buFont typeface="Arial" charset="0"/>
              <a:buChar char="•"/>
            </a:pPr>
            <a:r>
              <a:rPr lang="en-US" sz="2800" dirty="0" smtClean="0"/>
              <a:t>TOLAC</a:t>
            </a:r>
          </a:p>
          <a:p>
            <a:pPr marL="1028700" lvl="3" indent="-342900">
              <a:buFont typeface="Arial" charset="0"/>
              <a:buChar char="•"/>
            </a:pPr>
            <a:r>
              <a:rPr lang="en-US" sz="2800" dirty="0" smtClean="0"/>
              <a:t>SROM</a:t>
            </a:r>
          </a:p>
        </p:txBody>
      </p:sp>
    </p:spTree>
    <p:extLst>
      <p:ext uri="{BB962C8B-B14F-4D97-AF65-F5344CB8AC3E}">
        <p14:creationId xmlns:p14="http://schemas.microsoft.com/office/powerpoint/2010/main" val="88319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 Health">
  <a:themeElements>
    <a:clrScheme name="">
      <a:dk1>
        <a:srgbClr val="000000"/>
      </a:dk1>
      <a:lt1>
        <a:srgbClr val="F8F5EE"/>
      </a:lt1>
      <a:dk2>
        <a:srgbClr val="A7A7A7"/>
      </a:dk2>
      <a:lt2>
        <a:srgbClr val="535353"/>
      </a:lt2>
      <a:accent1>
        <a:srgbClr val="9F1B32"/>
      </a:accent1>
      <a:accent2>
        <a:srgbClr val="614E3C"/>
      </a:accent2>
      <a:accent3>
        <a:srgbClr val="FBF9F5"/>
      </a:accent3>
      <a:accent4>
        <a:srgbClr val="000000"/>
      </a:accent4>
      <a:accent5>
        <a:srgbClr val="CDABAD"/>
      </a:accent5>
      <a:accent6>
        <a:srgbClr val="57463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9F1B32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9F1B32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M Health" id="{1F54F66B-519E-6547-B01D-8FF30AB5EEE0}" vid="{7F35C95B-BE49-F84B-ACBF-C3D5DBF6CA5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8F5EE"/>
      </a:lt1>
      <a:dk2>
        <a:srgbClr val="A7A7A7"/>
      </a:dk2>
      <a:lt2>
        <a:srgbClr val="535353"/>
      </a:lt2>
      <a:accent1>
        <a:srgbClr val="9F1B32"/>
      </a:accent1>
      <a:accent2>
        <a:srgbClr val="614E3C"/>
      </a:accent2>
      <a:accent3>
        <a:srgbClr val="FBF9F5"/>
      </a:accent3>
      <a:accent4>
        <a:srgbClr val="000000"/>
      </a:accent4>
      <a:accent5>
        <a:srgbClr val="CDABAD"/>
      </a:accent5>
      <a:accent6>
        <a:srgbClr val="57463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9F1B32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9F1B32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8F5EE"/>
      </a:lt1>
      <a:dk2>
        <a:srgbClr val="A7A7A7"/>
      </a:dk2>
      <a:lt2>
        <a:srgbClr val="535353"/>
      </a:lt2>
      <a:accent1>
        <a:srgbClr val="9F1B32"/>
      </a:accent1>
      <a:accent2>
        <a:srgbClr val="614E3C"/>
      </a:accent2>
      <a:accent3>
        <a:srgbClr val="FBF9F5"/>
      </a:accent3>
      <a:accent4>
        <a:srgbClr val="000000"/>
      </a:accent4>
      <a:accent5>
        <a:srgbClr val="CDABAD"/>
      </a:accent5>
      <a:accent6>
        <a:srgbClr val="574635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9F1B32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9F1B32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  <a:sym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UMN_health_Prese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M Health_template_CM.pptx" id="{101E7DA8-5CBF-4D5E-90B3-1029319C36D4}" vid="{6E4D1F0F-2751-428C-9A3B-D7227555FC4D}"/>
    </a:ext>
  </a:extLst>
</a:theme>
</file>

<file path=ppt/theme/theme5.xml><?xml version="1.0" encoding="utf-8"?>
<a:theme xmlns:a="http://schemas.openxmlformats.org/drawingml/2006/main" name="IAproviderppt.6.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M Health_template_CM.pptx" id="{101E7DA8-5CBF-4D5E-90B3-1029319C36D4}" vid="{6E4D1F0F-2751-428C-9A3B-D7227555F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 Health</Template>
  <TotalTime>171</TotalTime>
  <Words>721</Words>
  <Application>Microsoft Macintosh PowerPoint</Application>
  <PresentationFormat>Custom</PresentationFormat>
  <Paragraphs>87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 Health</vt:lpstr>
      <vt:lpstr>Office Theme</vt:lpstr>
      <vt:lpstr>1_Office Theme</vt:lpstr>
      <vt:lpstr>UMN_health_Present_template</vt:lpstr>
      <vt:lpstr>IAproviderppt.6.2016</vt:lpstr>
      <vt:lpstr>A new way to triage low-risk rule/out labor patients</vt:lpstr>
      <vt:lpstr>Learning Objectives</vt:lpstr>
      <vt:lpstr>Current Evidence</vt:lpstr>
      <vt:lpstr>Women’s Experience in Early Labor</vt:lpstr>
      <vt:lpstr>What do we know?</vt:lpstr>
      <vt:lpstr>What can we do?</vt:lpstr>
      <vt:lpstr>PowerPoint Presentation</vt:lpstr>
      <vt:lpstr>Why create a “Labor Lounge”?</vt:lpstr>
      <vt:lpstr>Who can use the “Labor Lounge”?</vt:lpstr>
      <vt:lpstr>Where is the “Labor Lounge”?</vt:lpstr>
      <vt:lpstr>What is my role?</vt:lpstr>
      <vt:lpstr>Outcome Goals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way to triage low-risk rule out labor patients</dc:title>
  <dc:creator>Brianna J Barth</dc:creator>
  <cp:lastModifiedBy>kate chenok</cp:lastModifiedBy>
  <cp:revision>9</cp:revision>
  <dcterms:created xsi:type="dcterms:W3CDTF">2016-06-13T12:50:39Z</dcterms:created>
  <dcterms:modified xsi:type="dcterms:W3CDTF">2016-07-18T22:48:14Z</dcterms:modified>
</cp:coreProperties>
</file>